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86" r:id="rId1"/>
  </p:sldMasterIdLst>
  <p:notesMasterIdLst>
    <p:notesMasterId r:id="rId18"/>
  </p:notesMasterIdLst>
  <p:handoutMasterIdLst>
    <p:handoutMasterId r:id="rId19"/>
  </p:handoutMasterIdLst>
  <p:sldIdLst>
    <p:sldId id="288" r:id="rId2"/>
    <p:sldId id="516" r:id="rId3"/>
    <p:sldId id="522" r:id="rId4"/>
    <p:sldId id="517" r:id="rId5"/>
    <p:sldId id="528" r:id="rId6"/>
    <p:sldId id="525" r:id="rId7"/>
    <p:sldId id="518" r:id="rId8"/>
    <p:sldId id="521" r:id="rId9"/>
    <p:sldId id="526" r:id="rId10"/>
    <p:sldId id="527" r:id="rId11"/>
    <p:sldId id="530" r:id="rId12"/>
    <p:sldId id="531" r:id="rId13"/>
    <p:sldId id="520" r:id="rId14"/>
    <p:sldId id="519" r:id="rId15"/>
    <p:sldId id="523" r:id="rId16"/>
    <p:sldId id="529"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776" userDrawn="1">
          <p15:clr>
            <a:srgbClr val="A4A3A4"/>
          </p15:clr>
        </p15:guide>
        <p15:guide id="3" orient="horz" pos="4319" userDrawn="1">
          <p15:clr>
            <a:srgbClr val="A4A3A4"/>
          </p15:clr>
        </p15:guide>
        <p15:guide id="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Gordon" initials="SG" lastIdx="1" clrIdx="0">
    <p:extLst/>
  </p:cmAuthor>
  <p:cmAuthor id="2" name="Sean Gordon" initials="SG [2]" lastIdx="1" clrIdx="1">
    <p:extLst/>
  </p:cmAuthor>
  <p:cmAuthor id="3" name="Sean Gordon" initials="SG [3]" lastIdx="1" clrIdx="2">
    <p:extLst/>
  </p:cmAuthor>
  <p:cmAuthor id="4" name="Sean Gordon" initials="SG [4]" lastIdx="2" clrIdx="3">
    <p:extLst/>
  </p:cmAuthor>
  <p:cmAuthor id="5" name="Patrick Quinn" initials="" lastIdx="3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AE4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91536" autoAdjust="0"/>
  </p:normalViewPr>
  <p:slideViewPr>
    <p:cSldViewPr>
      <p:cViewPr>
        <p:scale>
          <a:sx n="48" d="100"/>
          <a:sy n="48" d="100"/>
        </p:scale>
        <p:origin x="1752" y="1320"/>
      </p:cViewPr>
      <p:guideLst>
        <p:guide orient="horz" pos="2160"/>
        <p:guide pos="3776"/>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54" d="100"/>
          <a:sy n="54" d="100"/>
        </p:scale>
        <p:origin x="-35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51F87518-7DA0-CB44-9F3C-F5174A2C4F74}" type="datetimeFigureOut">
              <a:rPr lang="en-US" altLang="en-US"/>
              <a:pPr>
                <a:defRPr/>
              </a:pPr>
              <a:t>7/22/17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B72F4AE6-8CDE-254B-B104-C61F5F927D30}" type="slidenum">
              <a:rPr lang="en-US" altLang="en-US"/>
              <a:pPr>
                <a:defRPr/>
              </a:pPr>
              <a:t>‹#›</a:t>
            </a:fld>
            <a:endParaRPr lang="en-US" altLang="en-US"/>
          </a:p>
        </p:txBody>
      </p:sp>
    </p:spTree>
    <p:extLst>
      <p:ext uri="{BB962C8B-B14F-4D97-AF65-F5344CB8AC3E}">
        <p14:creationId xmlns:p14="http://schemas.microsoft.com/office/powerpoint/2010/main" val="86406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4741A71-FE83-2C4E-829C-A35B941D6CE6}" type="datetimeFigureOut">
              <a:rPr lang="en-US" altLang="en-US"/>
              <a:pPr>
                <a:defRPr/>
              </a:pPr>
              <a:t>7/22/17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724FB8A-11D0-A344-BB31-B2ACD197CF99}" type="slidenum">
              <a:rPr lang="en-US" altLang="en-US"/>
              <a:pPr>
                <a:defRPr/>
              </a:pPr>
              <a:t>‹#›</a:t>
            </a:fld>
            <a:endParaRPr lang="en-US" altLang="en-US"/>
          </a:p>
        </p:txBody>
      </p:sp>
    </p:spTree>
    <p:extLst>
      <p:ext uri="{BB962C8B-B14F-4D97-AF65-F5344CB8AC3E}">
        <p14:creationId xmlns:p14="http://schemas.microsoft.com/office/powerpoint/2010/main" val="9509393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CE06DF7-8818-6544-99C1-1E101D6A52AE}" type="slidenum">
              <a:rPr lang="en-US" altLang="en-US">
                <a:latin typeface="Calibri" charset="0"/>
              </a:rPr>
              <a:pPr/>
              <a:t>0</a:t>
            </a:fld>
            <a:endParaRPr lang="en-US" altLang="en-US">
              <a:latin typeface="Calibri" charset="0"/>
            </a:endParaRPr>
          </a:p>
        </p:txBody>
      </p:sp>
      <p:sp>
        <p:nvSpPr>
          <p:cNvPr id="12290" name="Rectangle 2"/>
          <p:cNvSpPr>
            <a:spLocks noGrp="1" noRot="1" noChangeAspect="1" noChangeArrowheads="1" noTextEdit="1"/>
          </p:cNvSpPr>
          <p:nvPr>
            <p:ph type="sldImg"/>
          </p:nvPr>
        </p:nvSpPr>
        <p:spPr bwMode="auto">
          <a:xfrm>
            <a:off x="377825"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291" name="Rectangle 3"/>
          <p:cNvSpPr>
            <a:spLocks noGrp="1" noChangeArrowheads="1"/>
          </p:cNvSpPr>
          <p:nvPr>
            <p:ph type="body" idx="1"/>
          </p:nvPr>
        </p:nvSpPr>
        <p:spPr bwMode="auto">
          <a:xfrm>
            <a:off x="912813" y="4343400"/>
            <a:ext cx="5026025"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1917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a:t>
            </a:fld>
            <a:endParaRPr lang="en-US" altLang="en-US"/>
          </a:p>
        </p:txBody>
      </p:sp>
    </p:spTree>
    <p:extLst>
      <p:ext uri="{BB962C8B-B14F-4D97-AF65-F5344CB8AC3E}">
        <p14:creationId xmlns:p14="http://schemas.microsoft.com/office/powerpoint/2010/main" val="193133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download location is fine to unzip</a:t>
            </a:r>
            <a:r>
              <a:rPr lang="en-US" baseline="0" dirty="0" smtClean="0"/>
              <a:t> it into</a:t>
            </a:r>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6</a:t>
            </a:fld>
            <a:endParaRPr lang="en-US" altLang="en-US"/>
          </a:p>
        </p:txBody>
      </p:sp>
    </p:spTree>
    <p:extLst>
      <p:ext uri="{BB962C8B-B14F-4D97-AF65-F5344CB8AC3E}">
        <p14:creationId xmlns:p14="http://schemas.microsoft.com/office/powerpoint/2010/main" val="5454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you’ve started Anaconda, select </a:t>
            </a:r>
            <a:r>
              <a:rPr lang="en-US" dirty="0" err="1" smtClean="0"/>
              <a:t>Jupyter</a:t>
            </a:r>
            <a:r>
              <a:rPr lang="en-US" dirty="0" smtClean="0"/>
              <a:t> Notebooks, and navigate to the MILE2 directory.</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8</a:t>
            </a:fld>
            <a:endParaRPr lang="en-US" altLang="en-US"/>
          </a:p>
        </p:txBody>
      </p:sp>
    </p:spTree>
    <p:extLst>
      <p:ext uri="{BB962C8B-B14F-4D97-AF65-F5344CB8AC3E}">
        <p14:creationId xmlns:p14="http://schemas.microsoft.com/office/powerpoint/2010/main" val="124413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charset="0"/>
              <a:buChar char="•"/>
            </a:pPr>
            <a:r>
              <a:rPr lang="en-US" dirty="0" smtClean="0"/>
              <a:t>Select the MILE2 directory from where you unzipped it. The directory shown upon</a:t>
            </a:r>
            <a:r>
              <a:rPr lang="en-US" baseline="0" dirty="0" smtClean="0"/>
              <a:t> startup is /Users/</a:t>
            </a:r>
            <a:r>
              <a:rPr lang="en-US" baseline="0" dirty="0" err="1" smtClean="0"/>
              <a:t>scgordon</a:t>
            </a:r>
            <a:endParaRPr lang="en-US" dirty="0" smtClean="0"/>
          </a:p>
          <a:p>
            <a:pPr marL="457200" indent="-457200">
              <a:buFont typeface="Arial" charset="0"/>
              <a:buChar char="•"/>
            </a:pPr>
            <a:r>
              <a:rPr lang="en-US" dirty="0" smtClean="0"/>
              <a:t>Select Metadata2Data.ipynb to start the notebook that prepares metadata to be bundled and uploaded to the evaluator.</a:t>
            </a:r>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9</a:t>
            </a:fld>
            <a:endParaRPr lang="en-US" altLang="en-US"/>
          </a:p>
        </p:txBody>
      </p:sp>
    </p:spTree>
    <p:extLst>
      <p:ext uri="{BB962C8B-B14F-4D97-AF65-F5344CB8AC3E}">
        <p14:creationId xmlns:p14="http://schemas.microsoft.com/office/powerpoint/2010/main" val="1999474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 was not trained in many of the fundamentals and styles of programming. So while for some of you this may be more technical than you are used to, others here are looking at the code like</a:t>
            </a:r>
            <a:r>
              <a:rPr lang="mr-IN"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724FB8A-11D0-A344-BB31-B2ACD197CF99}" type="slidenum">
              <a:rPr lang="en-US" altLang="en-US" smtClean="0"/>
              <a:pPr>
                <a:defRPr/>
              </a:pPr>
              <a:t>12</a:t>
            </a:fld>
            <a:endParaRPr lang="en-US" altLang="en-US"/>
          </a:p>
        </p:txBody>
      </p:sp>
    </p:spTree>
    <p:extLst>
      <p:ext uri="{BB962C8B-B14F-4D97-AF65-F5344CB8AC3E}">
        <p14:creationId xmlns:p14="http://schemas.microsoft.com/office/powerpoint/2010/main" val="699284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86" descr="hdf_7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0" name="Rectangle 2050"/>
          <p:cNvSpPr>
            <a:spLocks noGrp="1" noChangeArrowheads="1"/>
          </p:cNvSpPr>
          <p:nvPr>
            <p:ph type="ctrTitle"/>
          </p:nvPr>
        </p:nvSpPr>
        <p:spPr>
          <a:xfrm>
            <a:off x="914400" y="2209800"/>
            <a:ext cx="10363200" cy="2057400"/>
          </a:xfrm>
        </p:spPr>
        <p:txBody>
          <a:bodyPr anchor="t"/>
          <a:lstStyle>
            <a:lvl1pPr>
              <a:defRPr sz="4800" baseline="0"/>
            </a:lvl1pPr>
          </a:lstStyle>
          <a:p>
            <a:r>
              <a:rPr lang="en-US" dirty="0"/>
              <a:t>Click to edit Master title style</a:t>
            </a:r>
          </a:p>
        </p:txBody>
      </p:sp>
      <p:sp>
        <p:nvSpPr>
          <p:cNvPr id="37891" name="Rectangle 2051"/>
          <p:cNvSpPr>
            <a:spLocks noGrp="1" noChangeArrowheads="1"/>
          </p:cNvSpPr>
          <p:nvPr>
            <p:ph type="subTitle" idx="1"/>
          </p:nvPr>
        </p:nvSpPr>
        <p:spPr>
          <a:xfrm>
            <a:off x="1625600" y="4419600"/>
            <a:ext cx="8534400" cy="914400"/>
          </a:xfrm>
        </p:spPr>
        <p:txBody>
          <a:bodyPr/>
          <a:lstStyle>
            <a:lvl1pPr marL="0" indent="0" algn="ctr">
              <a:buFontTx/>
              <a:buNone/>
              <a:defRPr sz="2400"/>
            </a:lvl1pPr>
          </a:lstStyle>
          <a:p>
            <a:r>
              <a:rPr lang="en-US" dirty="0"/>
              <a:t>Click to edit Master subtitle style</a:t>
            </a:r>
          </a:p>
        </p:txBody>
      </p:sp>
      <p:sp>
        <p:nvSpPr>
          <p:cNvPr id="5" name="Rectangle 2064"/>
          <p:cNvSpPr>
            <a:spLocks noGrp="1" noChangeArrowheads="1"/>
          </p:cNvSpPr>
          <p:nvPr>
            <p:ph type="dt" sz="half" idx="10"/>
          </p:nvPr>
        </p:nvSpPr>
        <p:spPr>
          <a:xfrm>
            <a:off x="406400" y="6629400"/>
            <a:ext cx="2336800" cy="228600"/>
          </a:xfrm>
        </p:spPr>
        <p:txBody>
          <a:bodyPr/>
          <a:lstStyle>
            <a:lvl1pPr>
              <a:defRPr/>
            </a:lvl1pPr>
          </a:lstStyle>
          <a:p>
            <a:pPr>
              <a:defRPr/>
            </a:pPr>
            <a:r>
              <a:rPr lang="en-US" smtClean="0"/>
              <a:t>July 27, 2017</a:t>
            </a:r>
            <a:endParaRPr lang="en-US" dirty="0"/>
          </a:p>
        </p:txBody>
      </p:sp>
      <p:sp>
        <p:nvSpPr>
          <p:cNvPr id="6" name="Rectangle 2065"/>
          <p:cNvSpPr>
            <a:spLocks noGrp="1" noChangeArrowheads="1"/>
          </p:cNvSpPr>
          <p:nvPr>
            <p:ph type="ftr" sz="quarter" idx="11"/>
          </p:nvPr>
        </p:nvSpPr>
        <p:spPr/>
        <p:txBody>
          <a:bodyPr/>
          <a:lstStyle>
            <a:lvl1pPr>
              <a:defRPr/>
            </a:lvl1pPr>
          </a:lstStyle>
          <a:p>
            <a:pPr>
              <a:defRPr/>
            </a:pPr>
            <a:r>
              <a:rPr lang="en-US" smtClean="0"/>
              <a:t>Metadata Improvement Lab MILE2</a:t>
            </a:r>
            <a:endParaRPr lang="en-US"/>
          </a:p>
        </p:txBody>
      </p:sp>
      <p:sp>
        <p:nvSpPr>
          <p:cNvPr id="7" name="Rectangle 2066"/>
          <p:cNvSpPr>
            <a:spLocks noGrp="1" noChangeArrowheads="1"/>
          </p:cNvSpPr>
          <p:nvPr>
            <p:ph type="sldNum" sz="quarter" idx="12"/>
          </p:nvPr>
        </p:nvSpPr>
        <p:spPr/>
        <p:txBody>
          <a:bodyPr/>
          <a:lstStyle>
            <a:lvl1pPr>
              <a:defRPr/>
            </a:lvl1pPr>
          </a:lstStyle>
          <a:p>
            <a:pPr>
              <a:defRPr/>
            </a:pPr>
            <a:fld id="{89D40908-65E0-6148-9462-2E562DE7160E}" type="slidenum">
              <a:rPr lang="en-US" altLang="en-US"/>
              <a:pPr>
                <a:defRPr/>
              </a:pPr>
              <a:t>‹#›</a:t>
            </a:fld>
            <a:endParaRPr lang="en-US" altLang="en-US"/>
          </a:p>
        </p:txBody>
      </p:sp>
    </p:spTree>
    <p:extLst>
      <p:ext uri="{BB962C8B-B14F-4D97-AF65-F5344CB8AC3E}">
        <p14:creationId xmlns:p14="http://schemas.microsoft.com/office/powerpoint/2010/main" val="162275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20800" y="2819400"/>
            <a:ext cx="9347200" cy="533400"/>
          </a:xfrm>
        </p:spPr>
        <p:txBody>
          <a:bodyPr/>
          <a:lstStyle>
            <a:lvl1pPr>
              <a:defRPr sz="3600" b="1"/>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47A2688C-72D1-BB4A-806C-B0B5983CA88E}" type="slidenum">
              <a:rPr lang="en-US" altLang="en-US"/>
              <a:pPr>
                <a:defRPr/>
              </a:pPr>
              <a:t>‹#›</a:t>
            </a:fld>
            <a:endParaRPr lang="en-US" altLang="en-US"/>
          </a:p>
        </p:txBody>
      </p:sp>
    </p:spTree>
    <p:extLst>
      <p:ext uri="{BB962C8B-B14F-4D97-AF65-F5344CB8AC3E}">
        <p14:creationId xmlns:p14="http://schemas.microsoft.com/office/powerpoint/2010/main" val="213449122"/>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400" y="990600"/>
            <a:ext cx="553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86E15E80-4162-5B48-9FB4-4E8B0EADB321}" type="slidenum">
              <a:rPr lang="en-US" altLang="en-US"/>
              <a:pPr>
                <a:defRPr/>
              </a:pPr>
              <a:t>‹#›</a:t>
            </a:fld>
            <a:endParaRPr lang="en-US" altLang="en-US"/>
          </a:p>
        </p:txBody>
      </p:sp>
    </p:spTree>
    <p:extLst>
      <p:ext uri="{BB962C8B-B14F-4D97-AF65-F5344CB8AC3E}">
        <p14:creationId xmlns:p14="http://schemas.microsoft.com/office/powerpoint/2010/main" val="1141702964"/>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4"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5" name="Rectangle 1055"/>
          <p:cNvSpPr>
            <a:spLocks noGrp="1" noChangeArrowheads="1"/>
          </p:cNvSpPr>
          <p:nvPr>
            <p:ph type="sldNum" sz="quarter" idx="12"/>
          </p:nvPr>
        </p:nvSpPr>
        <p:spPr>
          <a:ln/>
        </p:spPr>
        <p:txBody>
          <a:bodyPr/>
          <a:lstStyle>
            <a:lvl1pPr>
              <a:defRPr/>
            </a:lvl1pPr>
          </a:lstStyle>
          <a:p>
            <a:pPr>
              <a:defRPr/>
            </a:pPr>
            <a:fld id="{1021FD5F-A6B3-CF40-B22F-3B2F6B7917F6}" type="slidenum">
              <a:rPr lang="en-US" altLang="en-US"/>
              <a:pPr>
                <a:defRPr/>
              </a:pPr>
              <a:t>‹#›</a:t>
            </a:fld>
            <a:endParaRPr lang="en-US" altLang="en-US"/>
          </a:p>
        </p:txBody>
      </p:sp>
    </p:spTree>
    <p:extLst>
      <p:ext uri="{BB962C8B-B14F-4D97-AF65-F5344CB8AC3E}">
        <p14:creationId xmlns:p14="http://schemas.microsoft.com/office/powerpoint/2010/main" val="835330003"/>
      </p:ext>
    </p:extLst>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66AE2BEF-AA8E-934E-A9FD-BDA59EF41016}" type="slidenum">
              <a:rPr lang="en-US" altLang="en-US"/>
              <a:pPr>
                <a:defRPr/>
              </a:pPr>
              <a:t>‹#›</a:t>
            </a:fld>
            <a:endParaRPr lang="en-US" altLang="en-US"/>
          </a:p>
        </p:txBody>
      </p:sp>
    </p:spTree>
    <p:extLst>
      <p:ext uri="{BB962C8B-B14F-4D97-AF65-F5344CB8AC3E}">
        <p14:creationId xmlns:p14="http://schemas.microsoft.com/office/powerpoint/2010/main" val="1290759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5"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6" name="Rectangle 1055"/>
          <p:cNvSpPr>
            <a:spLocks noGrp="1" noChangeArrowheads="1"/>
          </p:cNvSpPr>
          <p:nvPr>
            <p:ph type="sldNum" sz="quarter" idx="12"/>
          </p:nvPr>
        </p:nvSpPr>
        <p:spPr>
          <a:ln/>
        </p:spPr>
        <p:txBody>
          <a:bodyPr/>
          <a:lstStyle>
            <a:lvl1pPr>
              <a:defRPr/>
            </a:lvl1pPr>
          </a:lstStyle>
          <a:p>
            <a:pPr>
              <a:defRPr/>
            </a:pPr>
            <a:fld id="{F2DA232A-2FA3-BB4B-A289-8D7184C69DD4}" type="slidenum">
              <a:rPr lang="en-US" altLang="en-US"/>
              <a:pPr>
                <a:defRPr/>
              </a:pPr>
              <a:t>‹#›</a:t>
            </a:fld>
            <a:endParaRPr lang="en-US" altLang="en-US"/>
          </a:p>
        </p:txBody>
      </p:sp>
    </p:spTree>
    <p:extLst>
      <p:ext uri="{BB962C8B-B14F-4D97-AF65-F5344CB8AC3E}">
        <p14:creationId xmlns:p14="http://schemas.microsoft.com/office/powerpoint/2010/main" val="2070699127"/>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July 27, 2017</a:t>
            </a:r>
            <a:endParaRPr lang="en-US" dirty="0"/>
          </a:p>
        </p:txBody>
      </p:sp>
      <p:sp>
        <p:nvSpPr>
          <p:cNvPr id="6" name="Rectangle 1054"/>
          <p:cNvSpPr>
            <a:spLocks noGrp="1" noChangeArrowheads="1"/>
          </p:cNvSpPr>
          <p:nvPr>
            <p:ph type="ftr" sz="quarter" idx="11"/>
          </p:nvPr>
        </p:nvSpPr>
        <p:spPr>
          <a:ln/>
        </p:spPr>
        <p:txBody>
          <a:bodyPr/>
          <a:lstStyle>
            <a:lvl1pPr>
              <a:defRPr/>
            </a:lvl1pPr>
          </a:lstStyle>
          <a:p>
            <a:pPr>
              <a:defRPr/>
            </a:pPr>
            <a:r>
              <a:rPr lang="en-US" smtClean="0"/>
              <a:t>Metadata Improvement Lab MILE2</a:t>
            </a:r>
            <a:endParaRPr lang="en-US"/>
          </a:p>
        </p:txBody>
      </p:sp>
      <p:sp>
        <p:nvSpPr>
          <p:cNvPr id="7" name="Rectangle 1055"/>
          <p:cNvSpPr>
            <a:spLocks noGrp="1" noChangeArrowheads="1"/>
          </p:cNvSpPr>
          <p:nvPr>
            <p:ph type="sldNum" sz="quarter" idx="12"/>
          </p:nvPr>
        </p:nvSpPr>
        <p:spPr>
          <a:ln/>
        </p:spPr>
        <p:txBody>
          <a:bodyPr/>
          <a:lstStyle>
            <a:lvl1pPr>
              <a:defRPr/>
            </a:lvl1pPr>
          </a:lstStyle>
          <a:p>
            <a:pPr>
              <a:defRPr/>
            </a:pPr>
            <a:fld id="{9400C7EF-0133-3B48-8482-71F2D6143502}" type="slidenum">
              <a:rPr lang="en-US" altLang="en-US"/>
              <a:pPr>
                <a:defRPr/>
              </a:pPr>
              <a:t>‹#›</a:t>
            </a:fld>
            <a:endParaRPr lang="en-US" altLang="en-US"/>
          </a:p>
        </p:txBody>
      </p:sp>
    </p:spTree>
    <p:extLst>
      <p:ext uri="{BB962C8B-B14F-4D97-AF65-F5344CB8AC3E}">
        <p14:creationId xmlns:p14="http://schemas.microsoft.com/office/powerpoint/2010/main" val="120244207"/>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jpe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56" descr="hdf_no_banner_whit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7"/>
          <p:cNvSpPr>
            <a:spLocks noGrp="1" noChangeArrowheads="1"/>
          </p:cNvSpPr>
          <p:nvPr>
            <p:ph type="body" idx="1"/>
          </p:nvPr>
        </p:nvSpPr>
        <p:spPr bwMode="auto">
          <a:xfrm>
            <a:off x="508000" y="990600"/>
            <a:ext cx="11277600" cy="5486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050" descr="hdf 0line"/>
          <p:cNvPicPr>
            <a:picLocks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762000"/>
            <a:ext cx="12192000" cy="7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1051" descr="hdf bluegreenotxt"/>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52401"/>
            <a:ext cx="11176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Rectangle 1026"/>
          <p:cNvSpPr>
            <a:spLocks noGrp="1" noChangeArrowheads="1"/>
          </p:cNvSpPr>
          <p:nvPr>
            <p:ph type="title"/>
          </p:nvPr>
        </p:nvSpPr>
        <p:spPr bwMode="auto">
          <a:xfrm>
            <a:off x="1524000" y="152400"/>
            <a:ext cx="9347200" cy="533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893" name="Rectangle 1053"/>
          <p:cNvSpPr>
            <a:spLocks noGrp="1" noChangeArrowheads="1"/>
          </p:cNvSpPr>
          <p:nvPr>
            <p:ph type="dt" sz="half" idx="2"/>
          </p:nvPr>
        </p:nvSpPr>
        <p:spPr bwMode="auto">
          <a:xfrm>
            <a:off x="406400" y="6629400"/>
            <a:ext cx="2235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b="1">
                <a:solidFill>
                  <a:schemeClr val="bg1"/>
                </a:solidFill>
                <a:latin typeface="+mn-lt"/>
                <a:ea typeface="+mn-ea"/>
                <a:cs typeface="+mn-cs"/>
              </a:defRPr>
            </a:lvl1pPr>
          </a:lstStyle>
          <a:p>
            <a:pPr>
              <a:defRPr/>
            </a:pPr>
            <a:r>
              <a:rPr lang="en-US" smtClean="0"/>
              <a:t>July 27, 2017</a:t>
            </a:r>
            <a:endParaRPr lang="en-US" dirty="0"/>
          </a:p>
        </p:txBody>
      </p:sp>
      <p:sp>
        <p:nvSpPr>
          <p:cNvPr id="36894" name="Rectangle 1054"/>
          <p:cNvSpPr>
            <a:spLocks noGrp="1" noChangeArrowheads="1"/>
          </p:cNvSpPr>
          <p:nvPr>
            <p:ph type="ftr" sz="quarter" idx="3"/>
          </p:nvPr>
        </p:nvSpPr>
        <p:spPr bwMode="auto">
          <a:xfrm>
            <a:off x="3048000" y="6629400"/>
            <a:ext cx="5283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ea typeface="ＭＳ Ｐゴシック" charset="0"/>
                <a:cs typeface="ＭＳ Ｐゴシック" charset="0"/>
              </a:defRPr>
            </a:lvl1pPr>
          </a:lstStyle>
          <a:p>
            <a:pPr>
              <a:defRPr/>
            </a:pPr>
            <a:r>
              <a:rPr lang="en-US" smtClean="0"/>
              <a:t>Metadata Improvement Lab MILE2</a:t>
            </a:r>
            <a:endParaRPr lang="en-US"/>
          </a:p>
        </p:txBody>
      </p:sp>
      <p:sp>
        <p:nvSpPr>
          <p:cNvPr id="36895" name="Rectangle 1055"/>
          <p:cNvSpPr>
            <a:spLocks noGrp="1" noChangeArrowheads="1"/>
          </p:cNvSpPr>
          <p:nvPr>
            <p:ph type="sldNum" sz="quarter" idx="4"/>
          </p:nvPr>
        </p:nvSpPr>
        <p:spPr bwMode="auto">
          <a:xfrm>
            <a:off x="9042400" y="6629400"/>
            <a:ext cx="101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b="1">
                <a:solidFill>
                  <a:schemeClr val="bg1"/>
                </a:solidFill>
              </a:defRPr>
            </a:lvl1pPr>
          </a:lstStyle>
          <a:p>
            <a:pPr>
              <a:defRPr/>
            </a:pPr>
            <a:fld id="{B5742D95-3382-EB4A-8779-2AC3F1DA10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3" r:id="rId1"/>
    <p:sldLayoutId id="2147483837" r:id="rId2"/>
    <p:sldLayoutId id="2147483838" r:id="rId3"/>
    <p:sldLayoutId id="2147483839" r:id="rId4"/>
    <p:sldLayoutId id="2147483840" r:id="rId5"/>
    <p:sldLayoutId id="2147483841" r:id="rId6"/>
    <p:sldLayoutId id="2147483842" r:id="rId7"/>
  </p:sldLayoutIdLst>
  <p:transition spd="med">
    <p:wipe dir="d"/>
  </p:transition>
  <p:timing>
    <p:tnLst>
      <p:par>
        <p:cTn id="1" dur="indefinite" restart="never" nodeType="tmRoot"/>
      </p:par>
    </p:tnLst>
  </p:timing>
  <p:hf hdr="0"/>
  <p:txStyles>
    <p:titleStyle>
      <a:lvl1pPr algn="ctr" rtl="0" eaLnBrk="0" fontAlgn="base" hangingPunct="0">
        <a:spcBef>
          <a:spcPct val="0"/>
        </a:spcBef>
        <a:spcAft>
          <a:spcPct val="0"/>
        </a:spcAft>
        <a:defRPr sz="3200">
          <a:solidFill>
            <a:srgbClr val="00000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0000"/>
          </a:solidFill>
          <a:latin typeface="Arial" charset="0"/>
          <a:ea typeface="ＭＳ Ｐゴシック" charset="0"/>
          <a:cs typeface="ＭＳ Ｐゴシック" charset="0"/>
        </a:defRPr>
      </a:lvl5pPr>
      <a:lvl6pPr marL="457200" algn="ctr" rtl="0" fontAlgn="base">
        <a:spcBef>
          <a:spcPct val="0"/>
        </a:spcBef>
        <a:spcAft>
          <a:spcPct val="0"/>
        </a:spcAft>
        <a:defRPr sz="3600">
          <a:solidFill>
            <a:srgbClr val="000000"/>
          </a:solidFill>
          <a:latin typeface="Arial" charset="0"/>
        </a:defRPr>
      </a:lvl6pPr>
      <a:lvl7pPr marL="914400" algn="ctr" rtl="0" fontAlgn="base">
        <a:spcBef>
          <a:spcPct val="0"/>
        </a:spcBef>
        <a:spcAft>
          <a:spcPct val="0"/>
        </a:spcAft>
        <a:defRPr sz="3600">
          <a:solidFill>
            <a:srgbClr val="000000"/>
          </a:solidFill>
          <a:latin typeface="Arial" charset="0"/>
        </a:defRPr>
      </a:lvl7pPr>
      <a:lvl8pPr marL="1371600" algn="ctr" rtl="0" fontAlgn="base">
        <a:spcBef>
          <a:spcPct val="0"/>
        </a:spcBef>
        <a:spcAft>
          <a:spcPct val="0"/>
        </a:spcAft>
        <a:defRPr sz="3600">
          <a:solidFill>
            <a:srgbClr val="000000"/>
          </a:solidFill>
          <a:latin typeface="Arial" charset="0"/>
        </a:defRPr>
      </a:lvl8pPr>
      <a:lvl9pPr marL="1828800" algn="ctr" rtl="0" fontAlgn="base">
        <a:spcBef>
          <a:spcPct val="0"/>
        </a:spcBef>
        <a:spcAft>
          <a:spcPct val="0"/>
        </a:spcAft>
        <a:defRPr sz="3600">
          <a:solidFill>
            <a:srgbClr val="000000"/>
          </a:solidFill>
          <a:latin typeface="Arial" charset="0"/>
        </a:defRPr>
      </a:lvl9pPr>
    </p:titleStyle>
    <p:bodyStyle>
      <a:lvl1pPr marL="342900" indent="-342900" algn="l" rtl="0" eaLnBrk="0" fontAlgn="base" hangingPunct="0">
        <a:spcBef>
          <a:spcPct val="20000"/>
        </a:spcBef>
        <a:spcAft>
          <a:spcPct val="0"/>
        </a:spcAft>
        <a:buClr>
          <a:schemeClr val="tx1"/>
        </a:buClr>
        <a:buChar char="•"/>
        <a:defRPr sz="2800">
          <a:solidFill>
            <a:srgbClr val="000000"/>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Font typeface="Symbol" charset="2"/>
        <a:buChar char="-"/>
        <a:defRPr sz="2600">
          <a:solidFill>
            <a:srgbClr val="000000"/>
          </a:solidFill>
          <a:latin typeface="+mn-lt"/>
          <a:ea typeface="ＭＳ Ｐゴシック" charset="0"/>
        </a:defRPr>
      </a:lvl2pPr>
      <a:lvl3pPr marL="1143000" indent="-228600" algn="l" rtl="0" eaLnBrk="0" fontAlgn="base" hangingPunct="0">
        <a:spcBef>
          <a:spcPct val="20000"/>
        </a:spcBef>
        <a:spcAft>
          <a:spcPct val="0"/>
        </a:spcAft>
        <a:buClr>
          <a:schemeClr val="tx1"/>
        </a:buClr>
        <a:buChar char="•"/>
        <a:defRPr sz="2400">
          <a:solidFill>
            <a:srgbClr val="000000"/>
          </a:solidFill>
          <a:latin typeface="+mn-lt"/>
          <a:ea typeface="ＭＳ Ｐゴシック" charset="0"/>
        </a:defRPr>
      </a:lvl3pPr>
      <a:lvl4pPr marL="16002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4pPr>
      <a:lvl5pPr marL="2057400" indent="-228600" algn="l" rtl="0" eaLnBrk="0" fontAlgn="base" hangingPunct="0">
        <a:spcBef>
          <a:spcPct val="20000"/>
        </a:spcBef>
        <a:spcAft>
          <a:spcPct val="0"/>
        </a:spcAft>
        <a:buClr>
          <a:schemeClr val="tx1"/>
        </a:buClr>
        <a:buChar char="•"/>
        <a:defRPr sz="2000">
          <a:solidFill>
            <a:srgbClr val="000000"/>
          </a:solidFill>
          <a:latin typeface="+mn-lt"/>
          <a:ea typeface="ＭＳ Ｐゴシック" charset="0"/>
        </a:defRPr>
      </a:lvl5pPr>
      <a:lvl6pPr marL="2514600" indent="-228600" algn="l" rtl="0" fontAlgn="base">
        <a:spcBef>
          <a:spcPct val="20000"/>
        </a:spcBef>
        <a:spcAft>
          <a:spcPct val="0"/>
        </a:spcAft>
        <a:buClr>
          <a:schemeClr val="tx1"/>
        </a:buClr>
        <a:buChar char="•"/>
        <a:defRPr sz="2000">
          <a:solidFill>
            <a:srgbClr val="000000"/>
          </a:solidFill>
          <a:latin typeface="+mn-lt"/>
        </a:defRPr>
      </a:lvl6pPr>
      <a:lvl7pPr marL="2971800" indent="-228600" algn="l" rtl="0" fontAlgn="base">
        <a:spcBef>
          <a:spcPct val="20000"/>
        </a:spcBef>
        <a:spcAft>
          <a:spcPct val="0"/>
        </a:spcAft>
        <a:buClr>
          <a:schemeClr val="tx1"/>
        </a:buClr>
        <a:buChar char="•"/>
        <a:defRPr sz="2000">
          <a:solidFill>
            <a:srgbClr val="000000"/>
          </a:solidFill>
          <a:latin typeface="+mn-lt"/>
        </a:defRPr>
      </a:lvl7pPr>
      <a:lvl8pPr marL="3429000" indent="-228600" algn="l" rtl="0" fontAlgn="base">
        <a:spcBef>
          <a:spcPct val="20000"/>
        </a:spcBef>
        <a:spcAft>
          <a:spcPct val="0"/>
        </a:spcAft>
        <a:buClr>
          <a:schemeClr val="tx1"/>
        </a:buClr>
        <a:buChar char="•"/>
        <a:defRPr sz="2000">
          <a:solidFill>
            <a:srgbClr val="000000"/>
          </a:solidFill>
          <a:latin typeface="+mn-lt"/>
        </a:defRPr>
      </a:lvl8pPr>
      <a:lvl9pPr marL="3886200" indent="-228600" algn="l" rtl="0" fontAlgn="base">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jpe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ithub.com/scgordon/MILE2/wiki" TargetMode="Externa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ctrTitle"/>
          </p:nvPr>
        </p:nvSpPr>
        <p:spPr>
          <a:xfrm>
            <a:off x="1676400" y="2354263"/>
            <a:ext cx="8686800" cy="531812"/>
          </a:xfrm>
        </p:spPr>
        <p:txBody>
          <a:bodyPr/>
          <a:lstStyle/>
          <a:p>
            <a:pPr eaLnBrk="1" hangingPunct="1"/>
            <a:r>
              <a:rPr lang="en-US" altLang="en-US" sz="3200" b="1" dirty="0">
                <a:ea typeface="ＭＳ Ｐゴシック" charset="-128"/>
              </a:rPr>
              <a:t>Second Metadata Improvement Lab at ESIP:</a:t>
            </a:r>
            <a:br>
              <a:rPr lang="en-US" altLang="en-US" sz="3200" b="1" dirty="0">
                <a:ea typeface="ＭＳ Ｐゴシック" charset="-128"/>
              </a:rPr>
            </a:br>
            <a:r>
              <a:rPr lang="en-US" altLang="en-US" sz="3200" b="1" dirty="0">
                <a:ea typeface="ＭＳ Ｐゴシック" charset="-128"/>
              </a:rPr>
              <a:t> </a:t>
            </a:r>
            <a:r>
              <a:rPr lang="en-US" altLang="en-US" sz="2000" b="1" dirty="0">
                <a:ea typeface="ＭＳ Ｐゴシック" charset="-128"/>
              </a:rPr>
              <a:t>Leveraging </a:t>
            </a:r>
            <a:r>
              <a:rPr lang="en-US" altLang="en-US" sz="2000" b="1" dirty="0" err="1">
                <a:ea typeface="ＭＳ Ｐゴシック" charset="-128"/>
              </a:rPr>
              <a:t>Jupyter</a:t>
            </a:r>
            <a:r>
              <a:rPr lang="en-US" altLang="en-US" sz="2000" b="1" dirty="0">
                <a:ea typeface="ＭＳ Ｐゴシック" charset="-128"/>
              </a:rPr>
              <a:t> in Anaconda and Web Services for user initiated metadata evaluation </a:t>
            </a:r>
            <a:endParaRPr lang="en-US" altLang="en-US" sz="2000" dirty="0">
              <a:ea typeface="ＭＳ Ｐゴシック" charset="-128"/>
            </a:endParaRPr>
          </a:p>
        </p:txBody>
      </p:sp>
      <p:sp>
        <p:nvSpPr>
          <p:cNvPr id="11266" name="Rectangle 3"/>
          <p:cNvSpPr>
            <a:spLocks noGrp="1" noChangeArrowheads="1"/>
          </p:cNvSpPr>
          <p:nvPr>
            <p:ph type="subTitle" idx="1"/>
          </p:nvPr>
        </p:nvSpPr>
        <p:spPr>
          <a:xfrm>
            <a:off x="2819400" y="3962400"/>
            <a:ext cx="6400800" cy="2438400"/>
          </a:xfrm>
        </p:spPr>
        <p:txBody>
          <a:bodyPr/>
          <a:lstStyle/>
          <a:p>
            <a:pPr eaLnBrk="1" hangingPunct="1"/>
            <a:r>
              <a:rPr lang="en-US" altLang="en-US" sz="2200" dirty="0">
                <a:ea typeface="ＭＳ Ｐゴシック" charset="-128"/>
              </a:rPr>
              <a:t>Sean Gordon</a:t>
            </a:r>
          </a:p>
          <a:p>
            <a:pPr eaLnBrk="1" hangingPunct="1"/>
            <a:endParaRPr lang="en-US" altLang="en-US" sz="2200" dirty="0">
              <a:ea typeface="ＭＳ Ｐゴシック" charset="-128"/>
            </a:endParaRPr>
          </a:p>
          <a:p>
            <a:pPr eaLnBrk="1" hangingPunct="1"/>
            <a:r>
              <a:rPr lang="en-US" altLang="en-US" sz="2200" dirty="0">
                <a:ea typeface="ＭＳ Ｐゴシック" charset="-128"/>
              </a:rPr>
              <a:t>(</a:t>
            </a:r>
            <a:r>
              <a:rPr lang="en-US" altLang="en-US" sz="2200" dirty="0" err="1">
                <a:ea typeface="ＭＳ Ｐゴシック" charset="-128"/>
              </a:rPr>
              <a:t>scgordon@hdfgroup.org</a:t>
            </a:r>
            <a:r>
              <a:rPr lang="en-US" altLang="en-US" sz="2200" dirty="0">
                <a:ea typeface="ＭＳ Ｐゴシック" charset="-128"/>
              </a:rPr>
              <a:t>)</a:t>
            </a:r>
          </a:p>
          <a:p>
            <a:pPr eaLnBrk="1" hangingPunct="1"/>
            <a:r>
              <a:rPr lang="en-US" altLang="en-US" sz="2200" dirty="0">
                <a:ea typeface="ＭＳ Ｐゴシック" charset="-128"/>
              </a:rPr>
              <a:t>The HDF Group</a:t>
            </a:r>
          </a:p>
        </p:txBody>
      </p:sp>
      <p:sp>
        <p:nvSpPr>
          <p:cNvPr id="11267" name="Slide Number Placeholder 17"/>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7B6AB81A-7392-C741-A412-1D45B3798B00}" type="slidenum">
              <a:rPr lang="en-US" altLang="en-US" sz="1200">
                <a:solidFill>
                  <a:schemeClr val="bg1"/>
                </a:solidFill>
              </a:rPr>
              <a:pPr>
                <a:spcBef>
                  <a:spcPct val="0"/>
                </a:spcBef>
                <a:buClrTx/>
                <a:buFontTx/>
                <a:buNone/>
              </a:pPr>
              <a:t>0</a:t>
            </a:fld>
            <a:endParaRPr lang="en-US" altLang="en-US" sz="1200">
              <a:solidFill>
                <a:schemeClr val="bg1"/>
              </a:solidFill>
            </a:endParaRPr>
          </a:p>
        </p:txBody>
      </p:sp>
      <p:sp>
        <p:nvSpPr>
          <p:cNvPr id="2" name="Date Placeholder 1"/>
          <p:cNvSpPr>
            <a:spLocks noGrp="1"/>
          </p:cNvSpPr>
          <p:nvPr>
            <p:ph type="dt" sz="half" idx="10"/>
          </p:nvPr>
        </p:nvSpPr>
        <p:spPr/>
        <p:txBody>
          <a:bodyPr/>
          <a:lstStyle/>
          <a:p>
            <a:pPr>
              <a:defRPr/>
            </a:pPr>
            <a:r>
              <a:rPr lang="en-US" smtClean="0"/>
              <a:t>July 27, 2017</a:t>
            </a:r>
            <a:endParaRPr lang="en-US" dirty="0"/>
          </a:p>
        </p:txBody>
      </p:sp>
      <p:sp>
        <p:nvSpPr>
          <p:cNvPr id="3" name="Footer Placeholder 2"/>
          <p:cNvSpPr>
            <a:spLocks noGrp="1"/>
          </p:cNvSpPr>
          <p:nvPr>
            <p:ph type="ftr" sz="quarter" idx="11"/>
          </p:nvPr>
        </p:nvSpPr>
        <p:spPr/>
        <p:txBody>
          <a:bodyPr/>
          <a:lstStyle/>
          <a:p>
            <a:pPr>
              <a:defRPr/>
            </a:pPr>
            <a:r>
              <a:rPr lang="en-US" smtClean="0"/>
              <a:t>Metadata Improvement Lab MILE2</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94" b="9229"/>
          <a:stretch/>
        </p:blipFill>
        <p:spPr>
          <a:xfrm>
            <a:off x="0" y="0"/>
            <a:ext cx="4064000" cy="6858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82" t="3024" r="3535" b="8799"/>
          <a:stretch/>
        </p:blipFill>
        <p:spPr>
          <a:xfrm>
            <a:off x="1828800" y="914400"/>
            <a:ext cx="9372600" cy="5638800"/>
          </a:xfrm>
          <a:prstGeom prst="rect">
            <a:avLst/>
          </a:prstGeom>
        </p:spPr>
      </p:pic>
      <p:sp>
        <p:nvSpPr>
          <p:cNvPr id="2" name="Title 1"/>
          <p:cNvSpPr>
            <a:spLocks noGrp="1"/>
          </p:cNvSpPr>
          <p:nvPr>
            <p:ph type="title"/>
          </p:nvPr>
        </p:nvSpPr>
        <p:spPr>
          <a:xfrm>
            <a:off x="1524000" y="0"/>
            <a:ext cx="10058400" cy="762000"/>
          </a:xfrm>
        </p:spPr>
        <p:txBody>
          <a:bodyPr/>
          <a:lstStyle/>
          <a:p>
            <a:r>
              <a:rPr lang="en-US" dirty="0" smtClean="0"/>
              <a:t>Let the evaluation begin!</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9</a:t>
            </a:fld>
            <a:endParaRPr lang="en-US" altLang="en-US"/>
          </a:p>
        </p:txBody>
      </p:sp>
      <p:sp>
        <p:nvSpPr>
          <p:cNvPr id="7" name="TextBox 6"/>
          <p:cNvSpPr txBox="1"/>
          <p:nvPr/>
        </p:nvSpPr>
        <p:spPr>
          <a:xfrm>
            <a:off x="609600" y="3733800"/>
            <a:ext cx="10668000" cy="369332"/>
          </a:xfrm>
          <a:prstGeom prst="rect">
            <a:avLst/>
          </a:prstGeom>
          <a:noFill/>
        </p:spPr>
        <p:txBody>
          <a:bodyPr wrap="square" rtlCol="0">
            <a:spAutoFit/>
          </a:bodyPr>
          <a:lstStyle/>
          <a:p>
            <a:endParaRPr lang="en-US"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789" t="2781" r="3788" b="9043"/>
          <a:stretch/>
        </p:blipFill>
        <p:spPr>
          <a:xfrm>
            <a:off x="1905000" y="914400"/>
            <a:ext cx="9296400" cy="5638800"/>
          </a:xfrm>
          <a:prstGeom prst="rect">
            <a:avLst/>
          </a:prstGeom>
        </p:spPr>
      </p:pic>
      <p:sp>
        <p:nvSpPr>
          <p:cNvPr id="12" name="Frame 11"/>
          <p:cNvSpPr/>
          <p:nvPr/>
        </p:nvSpPr>
        <p:spPr bwMode="auto">
          <a:xfrm>
            <a:off x="2743200" y="4091464"/>
            <a:ext cx="533400" cy="240268"/>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762000"/>
            <a:ext cx="10058400" cy="6394888"/>
          </a:xfrm>
          <a:prstGeom prst="rect">
            <a:avLst/>
          </a:prstGeom>
        </p:spPr>
      </p:pic>
      <p:sp>
        <p:nvSpPr>
          <p:cNvPr id="14" name="Frame 13"/>
          <p:cNvSpPr/>
          <p:nvPr/>
        </p:nvSpPr>
        <p:spPr bwMode="auto">
          <a:xfrm>
            <a:off x="2667000" y="3376136"/>
            <a:ext cx="762000" cy="281464"/>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762000"/>
            <a:ext cx="10058400" cy="6394888"/>
          </a:xfrm>
          <a:prstGeom prst="rect">
            <a:avLst/>
          </a:prstGeom>
        </p:spPr>
      </p:pic>
      <p:sp>
        <p:nvSpPr>
          <p:cNvPr id="17" name="Frame 16"/>
          <p:cNvSpPr/>
          <p:nvPr/>
        </p:nvSpPr>
        <p:spPr bwMode="auto">
          <a:xfrm>
            <a:off x="2743200" y="4114800"/>
            <a:ext cx="1066800" cy="228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320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a:t>
            </a:r>
            <a:r>
              <a:rPr lang="en-US" dirty="0" smtClean="0"/>
              <a:t>Notebook Navigation</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10</a:t>
            </a:fld>
            <a:endParaRPr lang="en-US" altLang="en-US"/>
          </a:p>
        </p:txBody>
      </p:sp>
      <p:pic>
        <p:nvPicPr>
          <p:cNvPr id="3" name="Picture 2"/>
          <p:cNvPicPr>
            <a:picLocks noChangeAspect="1"/>
          </p:cNvPicPr>
          <p:nvPr/>
        </p:nvPicPr>
        <p:blipFill rotWithShape="1">
          <a:blip r:embed="rId2"/>
          <a:srcRect l="4918" t="25893" r="4712" b="12499"/>
          <a:stretch/>
        </p:blipFill>
        <p:spPr>
          <a:xfrm>
            <a:off x="609600" y="1066800"/>
            <a:ext cx="11201400" cy="5257800"/>
          </a:xfrm>
          <a:prstGeom prst="rect">
            <a:avLst/>
          </a:prstGeom>
        </p:spPr>
      </p:pic>
    </p:spTree>
    <p:extLst>
      <p:ext uri="{BB962C8B-B14F-4D97-AF65-F5344CB8AC3E}">
        <p14:creationId xmlns:p14="http://schemas.microsoft.com/office/powerpoint/2010/main" val="1405070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Cells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11</a:t>
            </a:fld>
            <a:endParaRPr lang="en-US" alt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3333"/>
          <a:stretch/>
        </p:blipFill>
        <p:spPr>
          <a:xfrm>
            <a:off x="1066800" y="952500"/>
            <a:ext cx="10058400" cy="5448300"/>
          </a:xfrm>
          <a:prstGeom prst="rect">
            <a:avLst/>
          </a:prstGeom>
        </p:spPr>
      </p:pic>
      <p:sp>
        <p:nvSpPr>
          <p:cNvPr id="8" name="Frame 7"/>
          <p:cNvSpPr/>
          <p:nvPr/>
        </p:nvSpPr>
        <p:spPr bwMode="auto">
          <a:xfrm>
            <a:off x="2362200" y="2209800"/>
            <a:ext cx="7874000" cy="2590800"/>
          </a:xfrm>
          <a:prstGeom prst="frame">
            <a:avLst>
              <a:gd name="adj1" fmla="val 2119"/>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Frame 8"/>
          <p:cNvSpPr/>
          <p:nvPr/>
        </p:nvSpPr>
        <p:spPr bwMode="auto">
          <a:xfrm>
            <a:off x="2362200" y="4800600"/>
            <a:ext cx="7874000" cy="1600200"/>
          </a:xfrm>
          <a:prstGeom prst="frame">
            <a:avLst>
              <a:gd name="adj1" fmla="val 2119"/>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176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Disclaimer</a:t>
            </a:r>
            <a:endParaRPr lang="en-US" dirty="0"/>
          </a:p>
        </p:txBody>
      </p:sp>
      <p:sp>
        <p:nvSpPr>
          <p:cNvPr id="3" name="Text Placeholder 2"/>
          <p:cNvSpPr>
            <a:spLocks noGrp="1"/>
          </p:cNvSpPr>
          <p:nvPr>
            <p:ph type="body" idx="1"/>
          </p:nvPr>
        </p:nvSpPr>
        <p:spPr>
          <a:xfrm>
            <a:off x="88900" y="1562100"/>
            <a:ext cx="3721100" cy="3619500"/>
          </a:xfrm>
        </p:spPr>
        <p:txBody>
          <a:bodyPr/>
          <a:lstStyle/>
          <a:p>
            <a:pPr marL="0" indent="0">
              <a:buNone/>
            </a:pPr>
            <a:r>
              <a:rPr lang="en-US" dirty="0" smtClean="0"/>
              <a:t>I am not a computer scientist. </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12</a:t>
            </a:fld>
            <a:endParaRPr lang="en-US" altLang="en-US"/>
          </a:p>
        </p:txBody>
      </p:sp>
      <p:pic>
        <p:nvPicPr>
          <p:cNvPr id="8" name="Picture 7"/>
          <p:cNvPicPr>
            <a:picLocks noChangeAspect="1"/>
          </p:cNvPicPr>
          <p:nvPr/>
        </p:nvPicPr>
        <p:blipFill rotWithShape="1">
          <a:blip r:embed="rId3"/>
          <a:srcRect t="4104" b="11079"/>
          <a:stretch/>
        </p:blipFill>
        <p:spPr>
          <a:xfrm>
            <a:off x="4114800" y="933908"/>
            <a:ext cx="7848600" cy="5162092"/>
          </a:xfrm>
          <a:prstGeom prst="rect">
            <a:avLst/>
          </a:prstGeom>
        </p:spPr>
      </p:pic>
      <p:sp>
        <p:nvSpPr>
          <p:cNvPr id="9" name="Rectangle 8"/>
          <p:cNvSpPr/>
          <p:nvPr/>
        </p:nvSpPr>
        <p:spPr>
          <a:xfrm>
            <a:off x="2286000" y="6091536"/>
            <a:ext cx="7874000" cy="461665"/>
          </a:xfrm>
          <a:prstGeom prst="rect">
            <a:avLst/>
          </a:prstGeom>
        </p:spPr>
        <p:txBody>
          <a:bodyPr wrap="square">
            <a:spAutoFit/>
          </a:bodyPr>
          <a:lstStyle/>
          <a:p>
            <a:r>
              <a:rPr lang="en-US" sz="1200" dirty="0"/>
              <a:t>NASA. (Unknown date). </a:t>
            </a:r>
            <a:r>
              <a:rPr lang="en-US" sz="1200" i="1" dirty="0"/>
              <a:t>Margaret Hamilton, lead Apollo flight software engineer, in the Apollo Command Module.</a:t>
            </a:r>
            <a:r>
              <a:rPr lang="en-US" sz="1200" dirty="0"/>
              <a:t> </a:t>
            </a:r>
          </a:p>
          <a:p>
            <a:r>
              <a:rPr lang="en-US" sz="1200" dirty="0"/>
              <a:t>Retrieved from https://</a:t>
            </a:r>
            <a:r>
              <a:rPr lang="en-US" sz="1200" dirty="0" err="1"/>
              <a:t>commons.wikimedia.org</a:t>
            </a:r>
            <a:r>
              <a:rPr lang="en-US" sz="1200" dirty="0"/>
              <a:t>/wiki/</a:t>
            </a:r>
            <a:r>
              <a:rPr lang="en-US" sz="1200" dirty="0" err="1"/>
              <a:t>File:Margaret_Hamilton_in_action.jpg</a:t>
            </a:r>
            <a:endParaRPr lang="en-US" sz="1200" dirty="0"/>
          </a:p>
        </p:txBody>
      </p:sp>
    </p:spTree>
    <p:extLst>
      <p:ext uri="{BB962C8B-B14F-4D97-AF65-F5344CB8AC3E}">
        <p14:creationId xmlns:p14="http://schemas.microsoft.com/office/powerpoint/2010/main" val="316349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so this is a Spaghetti Western</a:t>
            </a:r>
            <a:endParaRPr lang="en-US" dirty="0"/>
          </a:p>
        </p:txBody>
      </p:sp>
      <p:pic>
        <p:nvPicPr>
          <p:cNvPr id="7" name="Picture 6"/>
          <p:cNvPicPr>
            <a:picLocks noChangeAspect="1"/>
          </p:cNvPicPr>
          <p:nvPr/>
        </p:nvPicPr>
        <p:blipFill>
          <a:blip r:embed="rId2"/>
          <a:stretch>
            <a:fillRect/>
          </a:stretch>
        </p:blipFill>
        <p:spPr>
          <a:xfrm>
            <a:off x="914400" y="891183"/>
            <a:ext cx="10312400" cy="5075634"/>
          </a:xfrm>
          <a:prstGeom prst="rect">
            <a:avLst/>
          </a:prstGeom>
        </p:spPr>
      </p:pic>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13</a:t>
            </a:fld>
            <a:endParaRPr lang="en-US" altLang="en-US"/>
          </a:p>
        </p:txBody>
      </p:sp>
      <p:sp>
        <p:nvSpPr>
          <p:cNvPr id="9" name="TextBox 8"/>
          <p:cNvSpPr txBox="1"/>
          <p:nvPr/>
        </p:nvSpPr>
        <p:spPr>
          <a:xfrm>
            <a:off x="3200400" y="6005036"/>
            <a:ext cx="6437532" cy="738664"/>
          </a:xfrm>
          <a:prstGeom prst="rect">
            <a:avLst/>
          </a:prstGeom>
          <a:noFill/>
        </p:spPr>
        <p:txBody>
          <a:bodyPr wrap="none" rtlCol="0">
            <a:spAutoFit/>
          </a:bodyPr>
          <a:lstStyle/>
          <a:p>
            <a:r>
              <a:rPr lang="en-US" sz="1200" dirty="0" err="1"/>
              <a:t>Gefangenen</a:t>
            </a:r>
            <a:r>
              <a:rPr lang="en-US" sz="1200" dirty="0"/>
              <a:t>, R. (2007, February 27). Blondie. </a:t>
            </a:r>
          </a:p>
          <a:p>
            <a:r>
              <a:rPr lang="en-US" sz="1200" dirty="0"/>
              <a:t>Retrieved July 18, 2017, from https://c1.staticflickr.com/1/177/403475732_65dc0af0d0_b.jpg</a:t>
            </a:r>
          </a:p>
          <a:p>
            <a:endParaRPr lang="en-US" dirty="0"/>
          </a:p>
        </p:txBody>
      </p:sp>
    </p:spTree>
    <p:extLst>
      <p:ext uri="{BB962C8B-B14F-4D97-AF65-F5344CB8AC3E}">
        <p14:creationId xmlns:p14="http://schemas.microsoft.com/office/powerpoint/2010/main" val="1566649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get evaluating little doggies</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14</a:t>
            </a:fld>
            <a:endParaRPr lang="en-US" altLang="en-US"/>
          </a:p>
        </p:txBody>
      </p:sp>
      <p:sp>
        <p:nvSpPr>
          <p:cNvPr id="10" name="TextBox 9"/>
          <p:cNvSpPr txBox="1"/>
          <p:nvPr/>
        </p:nvSpPr>
        <p:spPr>
          <a:xfrm>
            <a:off x="774700" y="6172200"/>
            <a:ext cx="10435549" cy="307777"/>
          </a:xfrm>
          <a:prstGeom prst="rect">
            <a:avLst/>
          </a:prstGeom>
          <a:noFill/>
        </p:spPr>
        <p:txBody>
          <a:bodyPr wrap="none" rtlCol="0">
            <a:spAutoFit/>
          </a:bodyPr>
          <a:lstStyle/>
          <a:p>
            <a:r>
              <a:rPr lang="en-US" sz="1400"/>
              <a:t>Texas Tech University, Southwest Collection/Special Collections Library, Frank Reeves Photograph Collection, 1925-1975, FR103</a:t>
            </a:r>
          </a:p>
        </p:txBody>
      </p:sp>
      <p:pic>
        <p:nvPicPr>
          <p:cNvPr id="11" name="Picture 10"/>
          <p:cNvPicPr>
            <a:picLocks noChangeAspect="1"/>
          </p:cNvPicPr>
          <p:nvPr/>
        </p:nvPicPr>
        <p:blipFill>
          <a:blip r:embed="rId2"/>
          <a:stretch>
            <a:fillRect/>
          </a:stretch>
        </p:blipFill>
        <p:spPr>
          <a:xfrm>
            <a:off x="2701269" y="911423"/>
            <a:ext cx="6586262" cy="5260777"/>
          </a:xfrm>
          <a:prstGeom prst="rect">
            <a:avLst/>
          </a:prstGeom>
        </p:spPr>
      </p:pic>
      <p:sp>
        <p:nvSpPr>
          <p:cNvPr id="14" name="TextBox 13"/>
          <p:cNvSpPr txBox="1"/>
          <p:nvPr/>
        </p:nvSpPr>
        <p:spPr>
          <a:xfrm>
            <a:off x="2709851" y="5029200"/>
            <a:ext cx="4071949" cy="1384995"/>
          </a:xfrm>
          <a:prstGeom prst="rect">
            <a:avLst/>
          </a:prstGeom>
          <a:noFill/>
        </p:spPr>
        <p:txBody>
          <a:bodyPr wrap="none" rtlCol="0">
            <a:spAutoFit/>
          </a:bodyPr>
          <a:lstStyle/>
          <a:p>
            <a:r>
              <a:rPr lang="en-US" sz="2800" dirty="0" smtClean="0">
                <a:solidFill>
                  <a:schemeClr val="bg1"/>
                </a:solidFill>
              </a:rPr>
              <a:t>Thanks!</a:t>
            </a:r>
          </a:p>
          <a:p>
            <a:endParaRPr lang="en-US" sz="2800" dirty="0">
              <a:solidFill>
                <a:schemeClr val="bg1"/>
              </a:solidFill>
            </a:endParaRPr>
          </a:p>
          <a:p>
            <a:r>
              <a:rPr lang="en-US" sz="2800" dirty="0" err="1" smtClean="0">
                <a:solidFill>
                  <a:schemeClr val="bg1"/>
                </a:solidFill>
              </a:rPr>
              <a:t>scgordon@hdfgroup.org</a:t>
            </a:r>
            <a:endParaRPr lang="en-US" sz="2800" dirty="0">
              <a:solidFill>
                <a:schemeClr val="bg1"/>
              </a:solidFill>
            </a:endParaRPr>
          </a:p>
        </p:txBody>
      </p:sp>
    </p:spTree>
    <p:extLst>
      <p:ext uri="{BB962C8B-B14F-4D97-AF65-F5344CB8AC3E}">
        <p14:creationId xmlns:p14="http://schemas.microsoft.com/office/powerpoint/2010/main" val="11089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800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800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800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15</a:t>
            </a:fld>
            <a:endParaRPr lang="en-US" alt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t="38889"/>
          <a:stretch/>
        </p:blipFill>
        <p:spPr>
          <a:xfrm>
            <a:off x="2667000" y="934195"/>
            <a:ext cx="6705600" cy="5466605"/>
          </a:xfrm>
          <a:prstGeom prst="rect">
            <a:avLst/>
          </a:prstGeom>
        </p:spPr>
      </p:pic>
      <p:sp>
        <p:nvSpPr>
          <p:cNvPr id="8" name="TextBox 7"/>
          <p:cNvSpPr txBox="1"/>
          <p:nvPr/>
        </p:nvSpPr>
        <p:spPr>
          <a:xfrm>
            <a:off x="4611472" y="54114"/>
            <a:ext cx="2779928" cy="707886"/>
          </a:xfrm>
          <a:prstGeom prst="rect">
            <a:avLst/>
          </a:prstGeom>
          <a:noFill/>
        </p:spPr>
        <p:txBody>
          <a:bodyPr wrap="none" rtlCol="0">
            <a:spAutoFit/>
          </a:bodyPr>
          <a:lstStyle/>
          <a:p>
            <a:r>
              <a:rPr lang="en-US" sz="4000" smtClean="0"/>
              <a:t>Questions?</a:t>
            </a:r>
            <a:endParaRPr lang="en-US" sz="4000"/>
          </a:p>
        </p:txBody>
      </p:sp>
    </p:spTree>
    <p:extLst>
      <p:ext uri="{BB962C8B-B14F-4D97-AF65-F5344CB8AC3E}">
        <p14:creationId xmlns:p14="http://schemas.microsoft.com/office/powerpoint/2010/main" val="1616220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8229600" cy="762000"/>
          </a:xfrm>
        </p:spPr>
        <p:txBody>
          <a:bodyPr/>
          <a:lstStyle/>
          <a:p>
            <a:r>
              <a:rPr lang="en-US" dirty="0"/>
              <a:t>Welcome to the second </a:t>
            </a:r>
            <a:r>
              <a:rPr lang="en-US" dirty="0" smtClean="0"/>
              <a:t>MILE</a:t>
            </a:r>
            <a:endParaRPr lang="en-US" sz="2000"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dirty="0" smtClean="0"/>
              <a:t>Metadata Improvement Lab MILE2</a:t>
            </a:r>
            <a:endParaRPr lang="en-US" dirty="0"/>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1</a:t>
            </a:fld>
            <a:endParaRPr lang="en-US" altLang="en-US"/>
          </a:p>
        </p:txBody>
      </p:sp>
      <p:sp>
        <p:nvSpPr>
          <p:cNvPr id="3" name="TextBox 2"/>
          <p:cNvSpPr txBox="1"/>
          <p:nvPr/>
        </p:nvSpPr>
        <p:spPr>
          <a:xfrm>
            <a:off x="685800" y="990600"/>
            <a:ext cx="10820400" cy="5632311"/>
          </a:xfrm>
          <a:prstGeom prst="rect">
            <a:avLst/>
          </a:prstGeom>
          <a:noFill/>
        </p:spPr>
        <p:txBody>
          <a:bodyPr wrap="square" rtlCol="0">
            <a:spAutoFit/>
          </a:bodyPr>
          <a:lstStyle/>
          <a:p>
            <a:pPr marL="285750" indent="-285750">
              <a:lnSpc>
                <a:spcPct val="150000"/>
              </a:lnSpc>
              <a:buFont typeface="Arial" charset="0"/>
              <a:buChar char="•"/>
            </a:pPr>
            <a:r>
              <a:rPr lang="en-US" sz="2400" dirty="0" smtClean="0"/>
              <a:t>In this summer’s metadata improvement lab, we’ll focus on user initiated evaluation of conceptual content of metadata </a:t>
            </a:r>
            <a:r>
              <a:rPr lang="en-US" sz="2400" dirty="0" smtClean="0"/>
              <a:t>collections</a:t>
            </a:r>
            <a:endParaRPr lang="en-US" sz="2400" dirty="0" smtClean="0"/>
          </a:p>
          <a:p>
            <a:pPr marL="285750" indent="-285750">
              <a:lnSpc>
                <a:spcPct val="150000"/>
              </a:lnSpc>
              <a:buFont typeface="Arial" charset="0"/>
              <a:buChar char="•"/>
            </a:pPr>
            <a:r>
              <a:rPr lang="en-US" sz="2400" dirty="0" smtClean="0"/>
              <a:t>We’ll use Anaconda to provide a scientific data computing platform </a:t>
            </a:r>
          </a:p>
          <a:p>
            <a:pPr marL="285750" indent="-285750">
              <a:lnSpc>
                <a:spcPct val="150000"/>
              </a:lnSpc>
              <a:buFont typeface="Arial" charset="0"/>
              <a:buChar char="•"/>
            </a:pPr>
            <a:r>
              <a:rPr lang="en-US" sz="2400" dirty="0" smtClean="0"/>
              <a:t>Python 3.6 and BASH will be combined in </a:t>
            </a:r>
            <a:r>
              <a:rPr lang="en-US" sz="2400" dirty="0" err="1" smtClean="0"/>
              <a:t>Jupyter</a:t>
            </a:r>
            <a:r>
              <a:rPr lang="en-US" sz="2400" dirty="0" smtClean="0"/>
              <a:t> Notebooks to create a package from your own metadata </a:t>
            </a:r>
          </a:p>
          <a:p>
            <a:pPr marL="285750" indent="-285750">
              <a:lnSpc>
                <a:spcPct val="150000"/>
              </a:lnSpc>
              <a:buFont typeface="Arial" charset="0"/>
              <a:buChar char="•"/>
            </a:pPr>
            <a:r>
              <a:rPr lang="en-US" sz="2400" dirty="0" smtClean="0"/>
              <a:t>The package will be uploaded to a Web Service that utilizes XSLT to evaluate conceptual content, and returns a csv data table</a:t>
            </a:r>
            <a:r>
              <a:rPr lang="en-US" sz="2400" dirty="0"/>
              <a:t> </a:t>
            </a:r>
            <a:r>
              <a:rPr lang="en-US" sz="2400" dirty="0" smtClean="0"/>
              <a:t>of the </a:t>
            </a:r>
            <a:r>
              <a:rPr lang="en-US" sz="2400" dirty="0" smtClean="0"/>
              <a:t>results</a:t>
            </a:r>
            <a:endParaRPr lang="en-US" sz="2400" dirty="0"/>
          </a:p>
          <a:p>
            <a:pPr marL="285750" indent="-285750">
              <a:lnSpc>
                <a:spcPct val="150000"/>
              </a:lnSpc>
              <a:buFont typeface="Arial" charset="0"/>
              <a:buChar char="•"/>
            </a:pPr>
            <a:r>
              <a:rPr lang="en-US" sz="2400" dirty="0" smtClean="0"/>
              <a:t>This data can be used in a variety of analyses, including the Recommendations Analysis Dashboard we learned how to use in the </a:t>
            </a:r>
            <a:r>
              <a:rPr lang="en-US" sz="2400" dirty="0"/>
              <a:t>f</a:t>
            </a:r>
            <a:r>
              <a:rPr lang="en-US" sz="2400" dirty="0" smtClean="0"/>
              <a:t>irst MILE, last summer in </a:t>
            </a:r>
            <a:r>
              <a:rPr lang="en-US" sz="2400" dirty="0" smtClean="0"/>
              <a:t>Durham, </a:t>
            </a:r>
            <a:r>
              <a:rPr lang="en-US" sz="2400" dirty="0" smtClean="0"/>
              <a:t>NC</a:t>
            </a:r>
          </a:p>
        </p:txBody>
      </p:sp>
    </p:spTree>
    <p:extLst>
      <p:ext uri="{BB962C8B-B14F-4D97-AF65-F5344CB8AC3E}">
        <p14:creationId xmlns:p14="http://schemas.microsoft.com/office/powerpoint/2010/main" val="1890053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972800" cy="762000"/>
          </a:xfrm>
        </p:spPr>
        <p:txBody>
          <a:bodyPr/>
          <a:lstStyle/>
          <a:p>
            <a:r>
              <a:rPr lang="en-US" dirty="0"/>
              <a:t>Let’s begin. </a:t>
            </a:r>
            <a:r>
              <a:rPr lang="en-US" dirty="0" smtClean="0"/>
              <a:t>Go </a:t>
            </a:r>
            <a:r>
              <a:rPr lang="en-US" dirty="0"/>
              <a:t>to </a:t>
            </a:r>
            <a:r>
              <a:rPr lang="en-US" dirty="0">
                <a:hlinkClick r:id="rId2"/>
              </a:rPr>
              <a:t>http://github.com/scgordon/MILE2/wiki</a:t>
            </a:r>
            <a:r>
              <a:rPr lang="en-US" dirty="0"/>
              <a:t>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2</a:t>
            </a:fld>
            <a:endParaRPr lang="en-US" alt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17" t="3434" r="3817" b="8917"/>
          <a:stretch/>
        </p:blipFill>
        <p:spPr>
          <a:xfrm>
            <a:off x="1371600" y="914399"/>
            <a:ext cx="9220200" cy="5562601"/>
          </a:xfrm>
          <a:prstGeom prst="rect">
            <a:avLst/>
          </a:prstGeom>
        </p:spPr>
      </p:pic>
      <p:sp>
        <p:nvSpPr>
          <p:cNvPr id="9" name="Frame 8"/>
          <p:cNvSpPr/>
          <p:nvPr/>
        </p:nvSpPr>
        <p:spPr bwMode="auto">
          <a:xfrm>
            <a:off x="2514600" y="4635500"/>
            <a:ext cx="2438400" cy="228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Frame 9"/>
          <p:cNvSpPr/>
          <p:nvPr/>
        </p:nvSpPr>
        <p:spPr bwMode="auto">
          <a:xfrm>
            <a:off x="2641600" y="5365750"/>
            <a:ext cx="3225800" cy="2032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33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787" t="3575" r="3789" b="9440"/>
          <a:stretch/>
        </p:blipFill>
        <p:spPr>
          <a:xfrm>
            <a:off x="1371600" y="914400"/>
            <a:ext cx="9296400" cy="5562600"/>
          </a:xfrm>
          <a:prstGeom prst="rect">
            <a:avLst/>
          </a:prstGeom>
        </p:spPr>
      </p:pic>
      <p:sp>
        <p:nvSpPr>
          <p:cNvPr id="10" name="Frame 9"/>
          <p:cNvSpPr/>
          <p:nvPr/>
        </p:nvSpPr>
        <p:spPr bwMode="auto">
          <a:xfrm>
            <a:off x="2209800" y="1676400"/>
            <a:ext cx="5791200" cy="6858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Frame 10"/>
          <p:cNvSpPr/>
          <p:nvPr/>
        </p:nvSpPr>
        <p:spPr bwMode="auto">
          <a:xfrm>
            <a:off x="6553200" y="2667000"/>
            <a:ext cx="3048000" cy="609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Download </a:t>
            </a:r>
            <a:r>
              <a:rPr lang="en-US" dirty="0"/>
              <a:t>Anaconda with Python </a:t>
            </a:r>
            <a:r>
              <a:rPr lang="en-US" dirty="0" smtClean="0"/>
              <a:t>3.6</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3</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85800"/>
            <a:ext cx="10058400" cy="6394888"/>
          </a:xfrm>
          <a:prstGeom prst="rect">
            <a:avLst/>
          </a:prstGeom>
        </p:spPr>
      </p:pic>
    </p:spTree>
    <p:extLst>
      <p:ext uri="{BB962C8B-B14F-4D97-AF65-F5344CB8AC3E}">
        <p14:creationId xmlns:p14="http://schemas.microsoft.com/office/powerpoint/2010/main" val="3640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 decel="100000"/>
                                        <p:tgtEl>
                                          <p:spTgt spid="9"/>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9"/>
                                        </p:tgtEl>
                                        <p:attrNameLst>
                                          <p:attrName>ppt_y</p:attrName>
                                        </p:attrNameLst>
                                      </p:cBhvr>
                                      <p:tavLst>
                                        <p:tav tm="0">
                                          <p:val>
                                            <p:strVal val="ppt_y"/>
                                          </p:val>
                                        </p:tav>
                                        <p:tav tm="100000">
                                          <p:val>
                                            <p:strVal val="ppt_y+1"/>
                                          </p:val>
                                        </p:tav>
                                      </p:tavLst>
                                    </p:anim>
                                    <p:set>
                                      <p:cBhvr>
                                        <p:cTn id="10" dur="1" fill="hold">
                                          <p:stCondLst>
                                            <p:cond delay="9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0.70"/>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We’ll Do Today</a:t>
            </a: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4</a:t>
            </a:fld>
            <a:endParaRPr lang="en-US" altLang="en-US"/>
          </a:p>
        </p:txBody>
      </p:sp>
      <p:sp>
        <p:nvSpPr>
          <p:cNvPr id="7" name="Text Placeholder 2"/>
          <p:cNvSpPr>
            <a:spLocks noGrp="1"/>
          </p:cNvSpPr>
          <p:nvPr>
            <p:ph type="body" idx="1"/>
          </p:nvPr>
        </p:nvSpPr>
        <p:spPr>
          <a:xfrm>
            <a:off x="609600" y="914400"/>
            <a:ext cx="10972800" cy="4525963"/>
          </a:xfrm>
        </p:spPr>
        <p:txBody>
          <a:bodyPr/>
          <a:lstStyle/>
          <a:p>
            <a:pPr>
              <a:lnSpc>
                <a:spcPct val="150000"/>
              </a:lnSpc>
            </a:pPr>
            <a:r>
              <a:rPr lang="en-US" dirty="0" smtClean="0"/>
              <a:t>Install and use Anaconda to launch </a:t>
            </a:r>
            <a:r>
              <a:rPr lang="en-US" dirty="0" err="1" smtClean="0"/>
              <a:t>Jupyter</a:t>
            </a:r>
            <a:r>
              <a:rPr lang="en-US" dirty="0" smtClean="0"/>
              <a:t> Notebooks</a:t>
            </a:r>
          </a:p>
          <a:p>
            <a:pPr>
              <a:lnSpc>
                <a:spcPct val="150000"/>
              </a:lnSpc>
            </a:pPr>
            <a:r>
              <a:rPr lang="en-US" dirty="0" smtClean="0"/>
              <a:t>Learn how to navigate a notebook</a:t>
            </a:r>
          </a:p>
          <a:p>
            <a:pPr>
              <a:lnSpc>
                <a:spcPct val="150000"/>
              </a:lnSpc>
            </a:pPr>
            <a:r>
              <a:rPr lang="en-US" dirty="0" smtClean="0"/>
              <a:t>Difference between markup and code cells</a:t>
            </a:r>
          </a:p>
          <a:p>
            <a:pPr>
              <a:lnSpc>
                <a:spcPct val="150000"/>
              </a:lnSpc>
            </a:pPr>
            <a:r>
              <a:rPr lang="en-US" dirty="0" smtClean="0"/>
              <a:t>While BASH and Python are used in the notebooks, this lab is not intended to teach either.</a:t>
            </a:r>
          </a:p>
          <a:p>
            <a:pPr>
              <a:lnSpc>
                <a:spcPct val="150000"/>
              </a:lnSpc>
            </a:pPr>
            <a:r>
              <a:rPr lang="en-US" dirty="0" smtClean="0"/>
              <a:t>Upload metadata records to a </a:t>
            </a:r>
            <a:r>
              <a:rPr lang="en-US" dirty="0" err="1" smtClean="0"/>
              <a:t>webservice</a:t>
            </a:r>
            <a:r>
              <a:rPr lang="en-US" dirty="0" smtClean="0"/>
              <a:t> that returns the conceptual evaluation results</a:t>
            </a:r>
          </a:p>
          <a:p>
            <a:pPr>
              <a:lnSpc>
                <a:spcPct val="150000"/>
              </a:lnSpc>
            </a:pPr>
            <a:r>
              <a:rPr lang="en-US" dirty="0" smtClean="0"/>
              <a:t>Explore multiple analyses that can guide improvement</a:t>
            </a:r>
          </a:p>
          <a:p>
            <a:pPr>
              <a:lnSpc>
                <a:spcPct val="150000"/>
              </a:lnSpc>
            </a:pPr>
            <a:endParaRPr lang="en-US" dirty="0"/>
          </a:p>
        </p:txBody>
      </p:sp>
    </p:spTree>
    <p:extLst>
      <p:ext uri="{BB962C8B-B14F-4D97-AF65-F5344CB8AC3E}">
        <p14:creationId xmlns:p14="http://schemas.microsoft.com/office/powerpoint/2010/main" val="1442922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Analysis you can try today</a:t>
            </a:r>
            <a:endParaRPr lang="en-US" dirty="0"/>
          </a:p>
        </p:txBody>
      </p:sp>
      <p:sp>
        <p:nvSpPr>
          <p:cNvPr id="3" name="Text Placeholder 2"/>
          <p:cNvSpPr>
            <a:spLocks noGrp="1"/>
          </p:cNvSpPr>
          <p:nvPr>
            <p:ph type="body" idx="1"/>
          </p:nvPr>
        </p:nvSpPr>
        <p:spPr>
          <a:xfrm>
            <a:off x="685800" y="1600200"/>
            <a:ext cx="11049000" cy="4525963"/>
          </a:xfrm>
        </p:spPr>
        <p:txBody>
          <a:bodyPr/>
          <a:lstStyle/>
          <a:p>
            <a:pPr>
              <a:lnSpc>
                <a:spcPct val="150000"/>
              </a:lnSpc>
            </a:pPr>
            <a:r>
              <a:rPr lang="en-US" dirty="0" smtClean="0"/>
              <a:t>Create Recommendations Analysis Dashboard data</a:t>
            </a:r>
          </a:p>
          <a:p>
            <a:pPr>
              <a:lnSpc>
                <a:spcPct val="150000"/>
              </a:lnSpc>
            </a:pPr>
            <a:r>
              <a:rPr lang="en-US" dirty="0" smtClean="0"/>
              <a:t>Look at the content of specific concepts and identify usage </a:t>
            </a:r>
            <a:r>
              <a:rPr lang="en-US" dirty="0" smtClean="0"/>
              <a:t>patterns and inconsistencies</a:t>
            </a:r>
          </a:p>
          <a:p>
            <a:pPr>
              <a:lnSpc>
                <a:spcPct val="150000"/>
              </a:lnSpc>
            </a:pPr>
            <a:r>
              <a:rPr lang="en-US" dirty="0" smtClean="0"/>
              <a:t>Identify </a:t>
            </a:r>
            <a:r>
              <a:rPr lang="en-US" dirty="0" smtClean="0"/>
              <a:t>potential dialect definitions for unknown concepts</a:t>
            </a:r>
          </a:p>
          <a:p>
            <a:pPr>
              <a:lnSpc>
                <a:spcPct val="150000"/>
              </a:lnSpc>
            </a:pPr>
            <a:r>
              <a:rPr lang="en-US" dirty="0" smtClean="0"/>
              <a:t>Combine multiple results from the evaluator and compare concept frequency across collections and dialects.</a:t>
            </a:r>
          </a:p>
          <a:p>
            <a:pPr>
              <a:lnSpc>
                <a:spcPct val="150000"/>
              </a:lnSpc>
            </a:pPr>
            <a:endParaRPr lang="en-US" dirty="0"/>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5</a:t>
            </a:fld>
            <a:endParaRPr lang="en-US" altLang="en-US"/>
          </a:p>
        </p:txBody>
      </p:sp>
    </p:spTree>
    <p:extLst>
      <p:ext uri="{BB962C8B-B14F-4D97-AF65-F5344CB8AC3E}">
        <p14:creationId xmlns:p14="http://schemas.microsoft.com/office/powerpoint/2010/main" val="752561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t>
            </a:r>
            <a:r>
              <a:rPr lang="en-US" dirty="0"/>
              <a:t>the MILE2 GitHub </a:t>
            </a:r>
            <a:r>
              <a:rPr lang="en-US" dirty="0" smtClean="0"/>
              <a:t>Directory</a:t>
            </a:r>
            <a:endParaRPr lang="en-US" dirty="0"/>
          </a:p>
        </p:txBody>
      </p:sp>
      <p:sp>
        <p:nvSpPr>
          <p:cNvPr id="3" name="Text Placeholder 2"/>
          <p:cNvSpPr>
            <a:spLocks noGrp="1"/>
          </p:cNvSpPr>
          <p:nvPr>
            <p:ph type="body" idx="1"/>
          </p:nvPr>
        </p:nvSpPr>
        <p:spPr>
          <a:xfrm>
            <a:off x="1524000" y="990601"/>
            <a:ext cx="9144000" cy="4525963"/>
          </a:xfrm>
        </p:spPr>
        <p:txBody>
          <a:bodyPr/>
          <a:lstStyle/>
          <a:p>
            <a:r>
              <a:rPr lang="en-US" dirty="0" smtClean="0"/>
              <a:t>The quickest way is to download the zip file of the directory, then unzip it. </a:t>
            </a:r>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6</a:t>
            </a:fld>
            <a:endParaRPr lang="en-US" alt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2666"/>
          <a:stretch/>
        </p:blipFill>
        <p:spPr>
          <a:xfrm>
            <a:off x="1524000" y="2133600"/>
            <a:ext cx="9144000" cy="4419600"/>
          </a:xfrm>
          <a:prstGeom prst="rect">
            <a:avLst/>
          </a:prstGeom>
        </p:spPr>
      </p:pic>
      <p:sp>
        <p:nvSpPr>
          <p:cNvPr id="8" name="Frame 7"/>
          <p:cNvSpPr/>
          <p:nvPr/>
        </p:nvSpPr>
        <p:spPr bwMode="auto">
          <a:xfrm>
            <a:off x="8229600" y="5867401"/>
            <a:ext cx="1524000" cy="380999"/>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sp>
        <p:nvSpPr>
          <p:cNvPr id="10" name="Frame 9"/>
          <p:cNvSpPr/>
          <p:nvPr/>
        </p:nvSpPr>
        <p:spPr bwMode="auto">
          <a:xfrm>
            <a:off x="8509000" y="4818067"/>
            <a:ext cx="1168400" cy="287334"/>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eaLnBrk="1" hangingPunct="1"/>
            <a:endParaRPr lang="en-US" sz="2400">
              <a:latin typeface="Times New Roman" pitchFamily="18" charset="0"/>
            </a:endParaRPr>
          </a:p>
        </p:txBody>
      </p:sp>
    </p:spTree>
    <p:extLst>
      <p:ext uri="{BB962C8B-B14F-4D97-AF65-F5344CB8AC3E}">
        <p14:creationId xmlns:p14="http://schemas.microsoft.com/office/powerpoint/2010/main" val="207857935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230" t="5555" r="7457" b="14445"/>
          <a:stretch/>
        </p:blipFill>
        <p:spPr>
          <a:xfrm>
            <a:off x="2261058" y="990600"/>
            <a:ext cx="7797342" cy="5486400"/>
          </a:xfrm>
          <a:prstGeom prst="rect">
            <a:avLst/>
          </a:prstGeom>
          <a:effectLst>
            <a:outerShdw blurRad="50800" dist="50800" dir="5400000" algn="ctr" rotWithShape="0">
              <a:schemeClr val="bg1"/>
            </a:outerShdw>
          </a:effectLst>
        </p:spPr>
      </p:pic>
      <p:sp>
        <p:nvSpPr>
          <p:cNvPr id="29" name="Frame 28"/>
          <p:cNvSpPr/>
          <p:nvPr/>
        </p:nvSpPr>
        <p:spPr bwMode="auto">
          <a:xfrm>
            <a:off x="8763000" y="5943600"/>
            <a:ext cx="1219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231" t="5555" r="7321" b="14445"/>
          <a:stretch/>
        </p:blipFill>
        <p:spPr>
          <a:xfrm>
            <a:off x="2261059" y="990600"/>
            <a:ext cx="7809812" cy="5486400"/>
          </a:xfrm>
          <a:prstGeom prst="rect">
            <a:avLst/>
          </a:prstGeom>
          <a:effectLst>
            <a:outerShdw blurRad="50800" dist="50800" dir="5400000" algn="ctr" rotWithShape="0">
              <a:schemeClr val="bg1"/>
            </a:outerShdw>
          </a:effectLst>
        </p:spPr>
      </p:pic>
      <p:sp>
        <p:nvSpPr>
          <p:cNvPr id="28" name="Frame 27"/>
          <p:cNvSpPr/>
          <p:nvPr/>
        </p:nvSpPr>
        <p:spPr bwMode="auto">
          <a:xfrm>
            <a:off x="8686800" y="5867400"/>
            <a:ext cx="11430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7367" t="5555" r="7321" b="14445"/>
          <a:stretch/>
        </p:blipFill>
        <p:spPr>
          <a:xfrm>
            <a:off x="2273528" y="990600"/>
            <a:ext cx="7797343" cy="5486400"/>
          </a:xfrm>
          <a:prstGeom prst="rect">
            <a:avLst/>
          </a:prstGeom>
          <a:effectLst>
            <a:outerShdw blurRad="50800" dist="50800" dir="5400000" algn="ctr" rotWithShape="0">
              <a:schemeClr val="bg1"/>
            </a:outerShdw>
          </a:effectLst>
        </p:spPr>
      </p:pic>
      <p:sp>
        <p:nvSpPr>
          <p:cNvPr id="27" name="Frame 26"/>
          <p:cNvSpPr/>
          <p:nvPr/>
        </p:nvSpPr>
        <p:spPr bwMode="auto">
          <a:xfrm>
            <a:off x="5645264" y="2438400"/>
            <a:ext cx="2050935" cy="660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7367" t="5555" r="7457" b="14445"/>
          <a:stretch/>
        </p:blipFill>
        <p:spPr>
          <a:xfrm>
            <a:off x="2273528" y="990600"/>
            <a:ext cx="7784872" cy="5486400"/>
          </a:xfrm>
          <a:prstGeom prst="rect">
            <a:avLst/>
          </a:prstGeom>
          <a:effectLst>
            <a:outerShdw blurRad="50800" dist="50800" dir="5400000" algn="ctr" rotWithShape="0">
              <a:schemeClr val="bg1"/>
            </a:outerShdw>
          </a:effectLst>
        </p:spPr>
      </p:pic>
      <p:sp>
        <p:nvSpPr>
          <p:cNvPr id="26" name="Frame 25"/>
          <p:cNvSpPr/>
          <p:nvPr/>
        </p:nvSpPr>
        <p:spPr bwMode="auto">
          <a:xfrm>
            <a:off x="4724400" y="3657600"/>
            <a:ext cx="3124200" cy="6096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7377" t="5556" r="7332" b="14445"/>
          <a:stretch/>
        </p:blipFill>
        <p:spPr>
          <a:xfrm>
            <a:off x="2273529" y="990600"/>
            <a:ext cx="7784872" cy="5486400"/>
          </a:xfrm>
          <a:prstGeom prst="rect">
            <a:avLst/>
          </a:prstGeom>
          <a:effectLst>
            <a:outerShdw blurRad="50800" dist="50800" dir="5400000" algn="ctr" rotWithShape="0">
              <a:schemeClr val="bg1"/>
            </a:outerShdw>
          </a:effectLst>
        </p:spPr>
      </p:pic>
      <p:sp>
        <p:nvSpPr>
          <p:cNvPr id="25" name="Frame 24"/>
          <p:cNvSpPr/>
          <p:nvPr/>
        </p:nvSpPr>
        <p:spPr bwMode="auto">
          <a:xfrm>
            <a:off x="8026400" y="2933700"/>
            <a:ext cx="1346200" cy="4953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7377" t="5556" r="7332" b="14445"/>
          <a:stretch/>
        </p:blipFill>
        <p:spPr>
          <a:xfrm>
            <a:off x="2273529" y="990600"/>
            <a:ext cx="7784871" cy="5486400"/>
          </a:xfrm>
          <a:prstGeom prst="rect">
            <a:avLst/>
          </a:prstGeom>
          <a:effectLst>
            <a:outerShdw blurRad="50800" dist="50800" dir="5400000" algn="ctr" rotWithShape="0">
              <a:schemeClr val="bg1"/>
            </a:outerShdw>
          </a:effectLst>
        </p:spPr>
      </p:pic>
      <p:sp>
        <p:nvSpPr>
          <p:cNvPr id="24" name="Frame 23"/>
          <p:cNvSpPr/>
          <p:nvPr/>
        </p:nvSpPr>
        <p:spPr bwMode="auto">
          <a:xfrm>
            <a:off x="8458200" y="5943600"/>
            <a:ext cx="1600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7514" t="5555" r="7332" b="14445"/>
          <a:stretch/>
        </p:blipFill>
        <p:spPr>
          <a:xfrm>
            <a:off x="2285999" y="990600"/>
            <a:ext cx="7772402" cy="5486400"/>
          </a:xfrm>
          <a:prstGeom prst="rect">
            <a:avLst/>
          </a:prstGeom>
          <a:effectLst>
            <a:outerShdw blurRad="50800" dist="50800" dir="5400000" algn="ctr" rotWithShape="0">
              <a:schemeClr val="bg1"/>
            </a:outerShdw>
          </a:effectLst>
        </p:spPr>
      </p:pic>
      <p:sp>
        <p:nvSpPr>
          <p:cNvPr id="15" name="Frame 14"/>
          <p:cNvSpPr/>
          <p:nvPr/>
        </p:nvSpPr>
        <p:spPr bwMode="auto">
          <a:xfrm>
            <a:off x="8686800" y="5943600"/>
            <a:ext cx="13716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7514" t="5556" r="7332" b="14445"/>
          <a:stretch/>
        </p:blipFill>
        <p:spPr>
          <a:xfrm>
            <a:off x="2285999" y="990600"/>
            <a:ext cx="7772401" cy="5486400"/>
          </a:xfrm>
          <a:prstGeom prst="rect">
            <a:avLst/>
          </a:prstGeom>
          <a:effectLst>
            <a:outerShdw blurRad="50800" dist="50800" dir="5400000" algn="ctr" rotWithShape="0">
              <a:schemeClr val="bg1"/>
            </a:outerShdw>
          </a:effectLst>
        </p:spPr>
      </p:pic>
      <p:sp>
        <p:nvSpPr>
          <p:cNvPr id="3" name="Frame 2"/>
          <p:cNvSpPr/>
          <p:nvPr/>
        </p:nvSpPr>
        <p:spPr bwMode="auto">
          <a:xfrm>
            <a:off x="8534400" y="5918200"/>
            <a:ext cx="16002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10972800" cy="762000"/>
          </a:xfrm>
          <a:effectLst>
            <a:outerShdw blurRad="50800" dist="50800" dir="5400000" algn="ctr" rotWithShape="0">
              <a:schemeClr val="bg1"/>
            </a:outerShdw>
          </a:effectLst>
        </p:spPr>
        <p:txBody>
          <a:bodyPr/>
          <a:lstStyle/>
          <a:p>
            <a:r>
              <a:rPr lang="en-US" dirty="0"/>
              <a:t>Install Anaconda with Python </a:t>
            </a:r>
            <a:r>
              <a:rPr lang="en-US" dirty="0" smtClean="0"/>
              <a:t>3.6</a:t>
            </a:r>
            <a:endParaRPr lang="en-US" dirty="0"/>
          </a:p>
        </p:txBody>
      </p:sp>
      <p:sp>
        <p:nvSpPr>
          <p:cNvPr id="4" name="Date Placeholder 3"/>
          <p:cNvSpPr>
            <a:spLocks noGrp="1"/>
          </p:cNvSpPr>
          <p:nvPr>
            <p:ph type="dt" sz="half" idx="10"/>
          </p:nvPr>
        </p:nvSpPr>
        <p:spPr>
          <a:xfrm>
            <a:off x="482600" y="6629400"/>
            <a:ext cx="2235200" cy="228600"/>
          </a:xfrm>
          <a:effectLst/>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a:xfrm>
            <a:off x="3124200" y="6629400"/>
            <a:ext cx="5283200" cy="228600"/>
          </a:xfrm>
          <a:effectLst/>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a:xfrm>
            <a:off x="9118600" y="6629400"/>
            <a:ext cx="1016000" cy="228600"/>
          </a:xfrm>
          <a:effectLst/>
        </p:spPr>
        <p:txBody>
          <a:bodyPr/>
          <a:lstStyle/>
          <a:p>
            <a:pPr>
              <a:defRPr/>
            </a:pPr>
            <a:fld id="{66AE2BEF-AA8E-934E-A9FD-BDA59EF41016}" type="slidenum">
              <a:rPr lang="en-US" altLang="en-US" smtClean="0"/>
              <a:pPr>
                <a:defRPr/>
              </a:pPr>
              <a:t>7</a:t>
            </a:fld>
            <a:endParaRPr lang="en-US" altLang="en-US"/>
          </a:p>
        </p:txBody>
      </p:sp>
    </p:spTree>
    <p:extLst>
      <p:ext uri="{BB962C8B-B14F-4D97-AF65-F5344CB8AC3E}">
        <p14:creationId xmlns:p14="http://schemas.microsoft.com/office/powerpoint/2010/main" val="124013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2"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8" grpId="1" animBg="1"/>
      <p:bldP spid="27" grpId="0" animBg="1"/>
      <p:bldP spid="27" grpId="1" animBg="1"/>
      <p:bldP spid="26" grpId="0" animBg="1"/>
      <p:bldP spid="26" grpId="1" animBg="1"/>
      <p:bldP spid="25" grpId="0" animBg="1"/>
      <p:bldP spid="25" grpId="1" animBg="1"/>
      <p:bldP spid="24" grpId="0" animBg="1"/>
      <p:bldP spid="24" grpId="1" animBg="1"/>
      <p:bldP spid="15" grpId="0" animBg="1"/>
      <p:bldP spid="15" grpId="1" animBg="1"/>
      <p:bldP spid="3" grpId="1" animBg="1"/>
      <p:bldP spid="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061" t="6096" r="6061" b="14648"/>
          <a:stretch/>
        </p:blipFill>
        <p:spPr>
          <a:xfrm>
            <a:off x="1524000" y="1295400"/>
            <a:ext cx="8839200" cy="4953000"/>
          </a:xfrm>
          <a:prstGeom prst="rect">
            <a:avLst/>
          </a:prstGeom>
        </p:spPr>
      </p:pic>
      <p:sp>
        <p:nvSpPr>
          <p:cNvPr id="9" name="Frame 8"/>
          <p:cNvSpPr/>
          <p:nvPr/>
        </p:nvSpPr>
        <p:spPr bwMode="auto">
          <a:xfrm>
            <a:off x="3276600" y="2819400"/>
            <a:ext cx="1828800" cy="3048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524000" y="0"/>
            <a:ext cx="10058400" cy="762000"/>
          </a:xfrm>
        </p:spPr>
        <p:txBody>
          <a:bodyPr/>
          <a:lstStyle/>
          <a:p>
            <a:r>
              <a:rPr lang="en-US" dirty="0" smtClean="0"/>
              <a:t>Initialize our open data scientific </a:t>
            </a:r>
            <a:r>
              <a:rPr lang="en-US" smtClean="0"/>
              <a:t>computing platform</a:t>
            </a:r>
            <a:endParaRPr lang="en-US"/>
          </a:p>
        </p:txBody>
      </p:sp>
      <p:sp>
        <p:nvSpPr>
          <p:cNvPr id="4" name="Date Placeholder 3"/>
          <p:cNvSpPr>
            <a:spLocks noGrp="1"/>
          </p:cNvSpPr>
          <p:nvPr>
            <p:ph type="dt" sz="half" idx="10"/>
          </p:nvPr>
        </p:nvSpPr>
        <p:spPr/>
        <p:txBody>
          <a:bodyPr/>
          <a:lstStyle/>
          <a:p>
            <a:pPr>
              <a:defRPr/>
            </a:pPr>
            <a:r>
              <a:rPr lang="en-US" smtClean="0"/>
              <a:t>July 27, 2017</a:t>
            </a:r>
            <a:endParaRPr lang="en-US" dirty="0"/>
          </a:p>
        </p:txBody>
      </p:sp>
      <p:sp>
        <p:nvSpPr>
          <p:cNvPr id="5" name="Footer Placeholder 4"/>
          <p:cNvSpPr>
            <a:spLocks noGrp="1"/>
          </p:cNvSpPr>
          <p:nvPr>
            <p:ph type="ftr" sz="quarter" idx="11"/>
          </p:nvPr>
        </p:nvSpPr>
        <p:spPr/>
        <p:txBody>
          <a:bodyPr/>
          <a:lstStyle/>
          <a:p>
            <a:pPr>
              <a:defRPr/>
            </a:pPr>
            <a:r>
              <a:rPr lang="en-US" smtClean="0"/>
              <a:t>Metadata Improvement Lab MILE2</a:t>
            </a:r>
            <a:endParaRPr lang="en-US"/>
          </a:p>
        </p:txBody>
      </p:sp>
      <p:sp>
        <p:nvSpPr>
          <p:cNvPr id="6" name="Slide Number Placeholder 5"/>
          <p:cNvSpPr>
            <a:spLocks noGrp="1"/>
          </p:cNvSpPr>
          <p:nvPr>
            <p:ph type="sldNum" sz="quarter" idx="12"/>
          </p:nvPr>
        </p:nvSpPr>
        <p:spPr/>
        <p:txBody>
          <a:bodyPr/>
          <a:lstStyle/>
          <a:p>
            <a:pPr>
              <a:defRPr/>
            </a:pPr>
            <a:fld id="{66AE2BEF-AA8E-934E-A9FD-BDA59EF41016}" type="slidenum">
              <a:rPr lang="en-US" altLang="en-US" smtClean="0"/>
              <a:pPr>
                <a:defRPr/>
              </a:pPr>
              <a:t>8</a:t>
            </a:fld>
            <a:endParaRPr lang="en-US" altLang="en-US"/>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4797" t="3627" r="5052" b="10530"/>
          <a:stretch/>
        </p:blipFill>
        <p:spPr>
          <a:xfrm>
            <a:off x="1447800" y="990601"/>
            <a:ext cx="9067800" cy="5410200"/>
          </a:xfrm>
          <a:prstGeom prst="rect">
            <a:avLst/>
          </a:prstGeom>
        </p:spPr>
      </p:pic>
      <p:sp>
        <p:nvSpPr>
          <p:cNvPr id="12" name="Frame 11"/>
          <p:cNvSpPr/>
          <p:nvPr/>
        </p:nvSpPr>
        <p:spPr bwMode="auto">
          <a:xfrm>
            <a:off x="3962400" y="4267200"/>
            <a:ext cx="990600" cy="533400"/>
          </a:xfrm>
          <a:prstGeom prst="fram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4108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theme/theme1.xml><?xml version="1.0" encoding="utf-8"?>
<a:theme xmlns:a="http://schemas.openxmlformats.org/drawingml/2006/main" name="1_Presentation on product or service">
  <a:themeElements>
    <a:clrScheme name="Custom 4">
      <a:dk1>
        <a:sysClr val="windowText" lastClr="000000"/>
      </a:dk1>
      <a:lt1>
        <a:sysClr val="window" lastClr="FFFFFF"/>
      </a:lt1>
      <a:dk2>
        <a:srgbClr val="535252"/>
      </a:dk2>
      <a:lt2>
        <a:srgbClr val="AAB5C2"/>
      </a:lt2>
      <a:accent1>
        <a:srgbClr val="3182F7"/>
      </a:accent1>
      <a:accent2>
        <a:srgbClr val="FE4160"/>
      </a:accent2>
      <a:accent3>
        <a:srgbClr val="9FE62F"/>
      </a:accent3>
      <a:accent4>
        <a:srgbClr val="4EA5D1"/>
      </a:accent4>
      <a:accent5>
        <a:srgbClr val="1C4596"/>
      </a:accent5>
      <a:accent6>
        <a:srgbClr val="542D90"/>
      </a:accent6>
      <a:hlink>
        <a:srgbClr val="ED2024"/>
      </a:hlink>
      <a:folHlink>
        <a:srgbClr val="BD912D"/>
      </a:folHlink>
    </a:clrScheme>
    <a:fontScheme name="The HDF Group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112027</TotalTime>
  <Words>638</Words>
  <Application>Microsoft Macintosh PowerPoint</Application>
  <PresentationFormat>Widescreen</PresentationFormat>
  <Paragraphs>104</Paragraphs>
  <Slides>16</Slides>
  <Notes>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ＭＳ Ｐゴシック</vt:lpstr>
      <vt:lpstr>Symbol</vt:lpstr>
      <vt:lpstr>Times New Roman</vt:lpstr>
      <vt:lpstr>Arial</vt:lpstr>
      <vt:lpstr>1_Presentation on product or service</vt:lpstr>
      <vt:lpstr>Second Metadata Improvement Lab at ESIP:  Leveraging Jupyter in Anaconda and Web Services for user initiated metadata evaluation </vt:lpstr>
      <vt:lpstr>Welcome to the second MILE</vt:lpstr>
      <vt:lpstr>Let’s begin. Go to http://github.com/scgordon/MILE2/wiki </vt:lpstr>
      <vt:lpstr>Download Anaconda with Python 3.6</vt:lpstr>
      <vt:lpstr>Things We’ll Do Today</vt:lpstr>
      <vt:lpstr>Types of Analysis you can try today</vt:lpstr>
      <vt:lpstr>Download the MILE2 GitHub Directory</vt:lpstr>
      <vt:lpstr>Install Anaconda with Python 3.6</vt:lpstr>
      <vt:lpstr>Initialize our open data scientific computing platform</vt:lpstr>
      <vt:lpstr>Let the evaluation begin!</vt:lpstr>
      <vt:lpstr>Jupyter Notebook Navigation</vt:lpstr>
      <vt:lpstr>Jupyter Notebook Cells</vt:lpstr>
      <vt:lpstr>A Quick Disclaimer</vt:lpstr>
      <vt:lpstr>Oh, so this is a Spaghetti Western</vt:lpstr>
      <vt:lpstr>Well, get evaluating little doggies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NCAR DSET Metadata Evaluation</dc:title>
  <dc:creator>Sean Gordon</dc:creator>
  <cp:lastModifiedBy>Sean Gordon</cp:lastModifiedBy>
  <cp:revision>391</cp:revision>
  <cp:lastPrinted>2016-10-18T23:23:39Z</cp:lastPrinted>
  <dcterms:created xsi:type="dcterms:W3CDTF">2015-12-22T20:11:01Z</dcterms:created>
  <dcterms:modified xsi:type="dcterms:W3CDTF">2017-07-26T15:37:26Z</dcterms:modified>
</cp:coreProperties>
</file>